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Default Extension="xx&amp;_nc_gid=Ma2y0FsjpsKjcmBGNkdJ-A&amp;_nc_ss=7b2a8&amp;oh=00_AQJ2tytBm3irIhpD5L8M_Dai3y7sDEwLYMY34N0nQ9KMgw&amp;oe=6AA87C10" ContentType="image/jpeg"/>
  <Default Extension="xx&amp;_nc_gid=MC_9ieVGv70UdB1c4mzqaw&amp;_nc_ss=7b2a8&amp;oh=00_AQLUXLNvSg9AkDav-CFVqTi_z-OwNUytj0Ua2dhXVrL-NA&amp;oe=6AA865E2" ContentType="image/jpeg"/>
  <Default Extension="xx&amp;_nc_gid=XS9iJ9T66e7me71xbuZtJg&amp;_nc_ss=7b2a8&amp;oh=00_AQI18jK2kw8Y7QVn9CAIqhxbXJ0M5JGKLv0PEpJkMSgdKw&amp;oe=6AA8803A" ContentType="image/jpeg"/>
  <Default Extension="xx&amp;_nc_gid=zKL5k5LplIq6aHXKerdQsw&amp;_nc_ss=7b2a8&amp;oh=00_AQJXfBdJ-G232SPRJGKh7DGg5GUElJGj51kCGvXWSlRmnQ&amp;oe=6AA8745E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31"/>
  </p:notesMasterIdLst>
  <p:sldIdLst>
    <p:sldId id="256" r:id="rId5"/>
    <p:sldId id="257" r:id="rId6"/>
    <p:sldId id="258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59" r:id="rId29"/>
    <p:sldId id="281" r:id="rId30"/>
  </p:sldIdLst>
  <p:sldSz cx="18288000" cy="10287000"/>
  <p:notesSz cx="6858000" cy="9144000"/>
  <p:embeddedFontLst>
    <p:embeddedFont>
      <p:font typeface="Arial Bold" panose="020B0604020202020204" charset="0"/>
      <p:regular r:id="rId32"/>
    </p:embeddedFont>
    <p:embeddedFont>
      <p:font typeface="Barlow Bold" panose="020B0604020202020204" charset="-18"/>
      <p:regular r:id="rId33"/>
    </p:embeddedFont>
    <p:embeddedFont>
      <p:font typeface="Barlow Medium" panose="00000600000000000000" pitchFamily="2" charset="-18"/>
      <p:regular r:id="rId34"/>
    </p:embeddedFont>
    <p:embeddedFont>
      <p:font typeface="Bricolage Grotesque" panose="020B0604020202020204" charset="0"/>
      <p:regular r:id="rId35"/>
    </p:embeddedFont>
    <p:embeddedFont>
      <p:font typeface="Bricolage Grotesque Bold" panose="020B0604020202020204" charset="0"/>
      <p:regular r:id="rId36"/>
    </p:embeddedFont>
    <p:embeddedFont>
      <p:font typeface="Calibri (MS)" panose="020B0604020202020204" charset="0"/>
      <p:regular r:id="rId37"/>
    </p:embeddedFont>
    <p:embeddedFont>
      <p:font typeface="Canva Sans" panose="020B0604020202020204" charset="0"/>
      <p:regular r:id="rId38"/>
    </p:embeddedFont>
    <p:embeddedFont>
      <p:font typeface="Canva Sans Bold" panose="020B0604020202020204" charset="0"/>
      <p:regular r:id="rId39"/>
    </p:embeddedFont>
    <p:embeddedFont>
      <p:font typeface="Canva Sans Medium" panose="020B0604020202020204" charset="0"/>
      <p:regular r:id="rId40"/>
    </p:embeddedFont>
    <p:embeddedFont>
      <p:font typeface="Clear Sans" panose="020B0604020202020204" charset="0"/>
      <p:regular r:id="rId41"/>
    </p:embeddedFont>
    <p:embeddedFont>
      <p:font typeface="Clear Sans Medium" panose="020B0604020202020204" charset="0"/>
      <p:regular r:id="rId42"/>
    </p:embeddedFont>
    <p:embeddedFont>
      <p:font typeface="DM Sans" pitchFamily="2" charset="-18"/>
      <p:regular r:id="rId43"/>
    </p:embeddedFont>
    <p:embeddedFont>
      <p:font typeface="DM Sans Bold" panose="020B0604020202020204" charset="-18"/>
      <p:regular r:id="rId44"/>
    </p:embeddedFont>
    <p:embeddedFont>
      <p:font typeface="DM Sans Italics" panose="020B0604020202020204" charset="-18"/>
      <p:regular r:id="rId45"/>
    </p:embeddedFont>
    <p:embeddedFont>
      <p:font typeface="Fira Sans" panose="020B0503050000020004" pitchFamily="34" charset="0"/>
      <p:regular r:id="rId46"/>
      <p:bold r:id="rId47"/>
      <p:italic r:id="rId48"/>
      <p:boldItalic r:id="rId49"/>
    </p:embeddedFont>
    <p:embeddedFont>
      <p:font typeface="HK Grotesk" panose="020B0604020202020204" charset="-18"/>
      <p:regular r:id="rId50"/>
    </p:embeddedFont>
    <p:embeddedFont>
      <p:font typeface="HK Grotesk Bold" panose="020B0604020202020204" charset="-18"/>
      <p:regular r:id="rId51"/>
    </p:embeddedFont>
    <p:embeddedFont>
      <p:font typeface="HK Grotesk Medium" panose="020B0604020202020204" charset="-18"/>
      <p:regular r:id="rId52"/>
    </p:embeddedFont>
    <p:embeddedFont>
      <p:font typeface="HK Grotesk Medium Italics" panose="020B0604020202020204" charset="-18"/>
      <p:regular r:id="rId53"/>
    </p:embeddedFont>
    <p:embeddedFont>
      <p:font typeface="HK Grotesk Semi-Bold" panose="020B0604020202020204" charset="-18"/>
      <p:regular r:id="rId54"/>
    </p:embeddedFont>
    <p:embeddedFont>
      <p:font typeface="Inter" panose="020B0604020202020204" charset="0"/>
      <p:regular r:id="rId55"/>
    </p:embeddedFont>
    <p:embeddedFont>
      <p:font typeface="Inter Bold" panose="020B0604020202020204" charset="0"/>
      <p:regular r:id="rId56"/>
    </p:embeddedFont>
    <p:embeddedFont>
      <p:font typeface="Montaser Arabic" panose="020B0604020202020204" charset="-78"/>
      <p:regular r:id="rId57"/>
    </p:embeddedFont>
    <p:embeddedFont>
      <p:font typeface="Montaser Arabic Bold" panose="020B0604020202020204" charset="-78"/>
      <p:regular r:id="rId58"/>
    </p:embeddedFont>
    <p:embeddedFont>
      <p:font typeface="Montserrat Bold" panose="020B0604020202020204" charset="-18"/>
      <p:regular r:id="rId59"/>
    </p:embeddedFont>
    <p:embeddedFont>
      <p:font typeface="Montserrat Medium" panose="00000600000000000000" pitchFamily="2" charset="-18"/>
      <p:regular r:id="rId60"/>
    </p:embeddedFont>
    <p:embeddedFont>
      <p:font typeface="Montserrat Semi-Bold" panose="020B0604020202020204" charset="-18"/>
      <p:regular r:id="rId61"/>
    </p:embeddedFont>
    <p:embeddedFont>
      <p:font typeface="Montserrat Ultra-Bold" panose="020B0604020202020204" charset="-18"/>
      <p:regular r:id="rId62"/>
    </p:embeddedFont>
    <p:embeddedFont>
      <p:font typeface="Nourd" panose="020B0604020202020204" charset="-18"/>
      <p:regular r:id="rId63"/>
    </p:embeddedFont>
    <p:embeddedFont>
      <p:font typeface="Nourd Semi-Bold" panose="020B0604020202020204" charset="-18"/>
      <p:regular r:id="rId64"/>
    </p:embeddedFont>
    <p:embeddedFont>
      <p:font typeface="Nunito Bold Bold" panose="020B0604020202020204" charset="-18"/>
      <p:regular r:id="rId65"/>
    </p:embeddedFont>
    <p:embeddedFont>
      <p:font typeface="Poppins" panose="00000500000000000000" pitchFamily="2" charset="-18"/>
      <p:regular r:id="rId66"/>
    </p:embeddedFont>
    <p:embeddedFont>
      <p:font typeface="Poppins Bold" panose="020B0604020202020204" charset="-18"/>
      <p:regular r:id="rId6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3CCA55-ACCC-4BC0-B823-EF61AD00A1E4}" v="15" dt="2026-09-10T13:34:47.2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81" d="100"/>
          <a:sy n="81" d="100"/>
        </p:scale>
        <p:origin x="17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font" Target="fonts/font11.fntdata"/><Relationship Id="rId47" Type="http://schemas.openxmlformats.org/officeDocument/2006/relationships/font" Target="fonts/font16.fntdata"/><Relationship Id="rId63" Type="http://schemas.openxmlformats.org/officeDocument/2006/relationships/font" Target="fonts/font32.fntdata"/><Relationship Id="rId68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font" Target="fonts/font14.fntdata"/><Relationship Id="rId53" Type="http://schemas.openxmlformats.org/officeDocument/2006/relationships/font" Target="fonts/font22.fntdata"/><Relationship Id="rId58" Type="http://schemas.openxmlformats.org/officeDocument/2006/relationships/font" Target="fonts/font27.fntdata"/><Relationship Id="rId66" Type="http://schemas.openxmlformats.org/officeDocument/2006/relationships/font" Target="fonts/font35.fntdata"/><Relationship Id="rId5" Type="http://schemas.openxmlformats.org/officeDocument/2006/relationships/slide" Target="slides/slide1.xml"/><Relationship Id="rId61" Type="http://schemas.openxmlformats.org/officeDocument/2006/relationships/font" Target="fonts/font30.fntdata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48" Type="http://schemas.openxmlformats.org/officeDocument/2006/relationships/font" Target="fonts/font17.fntdata"/><Relationship Id="rId56" Type="http://schemas.openxmlformats.org/officeDocument/2006/relationships/font" Target="fonts/font25.fntdata"/><Relationship Id="rId64" Type="http://schemas.openxmlformats.org/officeDocument/2006/relationships/font" Target="fonts/font33.fntdata"/><Relationship Id="rId69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font" Target="fonts/font20.fntdata"/><Relationship Id="rId72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font" Target="fonts/font15.fntdata"/><Relationship Id="rId59" Type="http://schemas.openxmlformats.org/officeDocument/2006/relationships/font" Target="fonts/font28.fntdata"/><Relationship Id="rId67" Type="http://schemas.openxmlformats.org/officeDocument/2006/relationships/font" Target="fonts/font36.fntdata"/><Relationship Id="rId20" Type="http://schemas.openxmlformats.org/officeDocument/2006/relationships/slide" Target="slides/slide16.xml"/><Relationship Id="rId41" Type="http://schemas.openxmlformats.org/officeDocument/2006/relationships/font" Target="fonts/font10.fntdata"/><Relationship Id="rId54" Type="http://schemas.openxmlformats.org/officeDocument/2006/relationships/font" Target="fonts/font23.fntdata"/><Relationship Id="rId62" Type="http://schemas.openxmlformats.org/officeDocument/2006/relationships/font" Target="fonts/font31.fntdata"/><Relationship Id="rId7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5.fntdata"/><Relationship Id="rId49" Type="http://schemas.openxmlformats.org/officeDocument/2006/relationships/font" Target="fonts/font18.fntdata"/><Relationship Id="rId57" Type="http://schemas.openxmlformats.org/officeDocument/2006/relationships/font" Target="fonts/font26.fntdata"/><Relationship Id="rId10" Type="http://schemas.openxmlformats.org/officeDocument/2006/relationships/slide" Target="slides/slide6.xml"/><Relationship Id="rId31" Type="http://schemas.openxmlformats.org/officeDocument/2006/relationships/notesMaster" Target="notesMasters/notesMaster1.xml"/><Relationship Id="rId44" Type="http://schemas.openxmlformats.org/officeDocument/2006/relationships/font" Target="fonts/font13.fntdata"/><Relationship Id="rId52" Type="http://schemas.openxmlformats.org/officeDocument/2006/relationships/font" Target="fonts/font21.fntdata"/><Relationship Id="rId60" Type="http://schemas.openxmlformats.org/officeDocument/2006/relationships/font" Target="fonts/font29.fntdata"/><Relationship Id="rId65" Type="http://schemas.openxmlformats.org/officeDocument/2006/relationships/font" Target="fonts/font34.fntdata"/><Relationship Id="rId73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font" Target="fonts/font8.fntdata"/><Relationship Id="rId34" Type="http://schemas.openxmlformats.org/officeDocument/2006/relationships/font" Target="fonts/font3.fntdata"/><Relationship Id="rId50" Type="http://schemas.openxmlformats.org/officeDocument/2006/relationships/font" Target="fonts/font19.fntdata"/><Relationship Id="rId55" Type="http://schemas.openxmlformats.org/officeDocument/2006/relationships/font" Target="fonts/font24.fntdata"/><Relationship Id="rId7" Type="http://schemas.openxmlformats.org/officeDocument/2006/relationships/slide" Target="slides/slide3.xml"/><Relationship Id="rId71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zimierz Szepiela" userId="1ec969a8-0228-4955-a39e-d45e7163bf32" providerId="ADAL" clId="{D9A313FA-CD5C-4F63-AC7C-3017C256E01E}"/>
    <pc:docChg chg="undo custSel modSld sldOrd">
      <pc:chgData name="Kazimierz Szepiela" userId="1ec969a8-0228-4955-a39e-d45e7163bf32" providerId="ADAL" clId="{D9A313FA-CD5C-4F63-AC7C-3017C256E01E}" dt="2026-09-10T14:05:59.516" v="169"/>
      <pc:docMkLst>
        <pc:docMk/>
      </pc:docMkLst>
      <pc:sldChg chg="ord">
        <pc:chgData name="Kazimierz Szepiela" userId="1ec969a8-0228-4955-a39e-d45e7163bf32" providerId="ADAL" clId="{D9A313FA-CD5C-4F63-AC7C-3017C256E01E}" dt="2026-09-10T14:05:59.516" v="169"/>
        <pc:sldMkLst>
          <pc:docMk/>
          <pc:sldMk cId="0" sldId="259"/>
        </pc:sldMkLst>
      </pc:sldChg>
      <pc:sldChg chg="addSp delSp modSp mod">
        <pc:chgData name="Kazimierz Szepiela" userId="1ec969a8-0228-4955-a39e-d45e7163bf32" providerId="ADAL" clId="{D9A313FA-CD5C-4F63-AC7C-3017C256E01E}" dt="2026-09-10T12:23:12.362" v="89" actId="20577"/>
        <pc:sldMkLst>
          <pc:docMk/>
          <pc:sldMk cId="0" sldId="270"/>
        </pc:sldMkLst>
        <pc:spChg chg="del mod">
          <ac:chgData name="Kazimierz Szepiela" userId="1ec969a8-0228-4955-a39e-d45e7163bf32" providerId="ADAL" clId="{D9A313FA-CD5C-4F63-AC7C-3017C256E01E}" dt="2026-09-10T12:11:29.557" v="68" actId="478"/>
          <ac:spMkLst>
            <pc:docMk/>
            <pc:sldMk cId="0" sldId="270"/>
            <ac:spMk id="2" creationId="{00000000-0000-0000-0000-000000000000}"/>
          </ac:spMkLst>
        </pc:spChg>
        <pc:spChg chg="add mod">
          <ac:chgData name="Kazimierz Szepiela" userId="1ec969a8-0228-4955-a39e-d45e7163bf32" providerId="ADAL" clId="{D9A313FA-CD5C-4F63-AC7C-3017C256E01E}" dt="2026-09-10T12:21:33.062" v="86"/>
          <ac:spMkLst>
            <pc:docMk/>
            <pc:sldMk cId="0" sldId="270"/>
            <ac:spMk id="15" creationId="{DAE2657B-DD75-B6BD-EBC4-F89B3E4004DB}"/>
          </ac:spMkLst>
        </pc:spChg>
        <pc:spChg chg="add mod">
          <ac:chgData name="Kazimierz Szepiela" userId="1ec969a8-0228-4955-a39e-d45e7163bf32" providerId="ADAL" clId="{D9A313FA-CD5C-4F63-AC7C-3017C256E01E}" dt="2026-09-10T12:23:12.362" v="89" actId="20577"/>
          <ac:spMkLst>
            <pc:docMk/>
            <pc:sldMk cId="0" sldId="270"/>
            <ac:spMk id="16" creationId="{7A12923D-929F-7A33-C893-A91A2D7805CF}"/>
          </ac:spMkLst>
        </pc:spChg>
        <pc:picChg chg="del">
          <ac:chgData name="Kazimierz Szepiela" userId="1ec969a8-0228-4955-a39e-d45e7163bf32" providerId="ADAL" clId="{D9A313FA-CD5C-4F63-AC7C-3017C256E01E}" dt="2026-09-10T12:11:23.995" v="63" actId="478"/>
          <ac:picMkLst>
            <pc:docMk/>
            <pc:sldMk cId="0" sldId="270"/>
            <ac:picMk id="17" creationId="{95915C01-CF1C-9A68-88A4-CC4157FF655D}"/>
          </ac:picMkLst>
        </pc:picChg>
        <pc:picChg chg="del">
          <ac:chgData name="Kazimierz Szepiela" userId="1ec969a8-0228-4955-a39e-d45e7163bf32" providerId="ADAL" clId="{D9A313FA-CD5C-4F63-AC7C-3017C256E01E}" dt="2026-09-10T12:11:23.192" v="62" actId="478"/>
          <ac:picMkLst>
            <pc:docMk/>
            <pc:sldMk cId="0" sldId="270"/>
            <ac:picMk id="18" creationId="{676F288B-3AAC-1941-B5E1-744D7FBE258D}"/>
          </ac:picMkLst>
        </pc:picChg>
        <pc:picChg chg="del">
          <ac:chgData name="Kazimierz Szepiela" userId="1ec969a8-0228-4955-a39e-d45e7163bf32" providerId="ADAL" clId="{D9A313FA-CD5C-4F63-AC7C-3017C256E01E}" dt="2026-09-10T12:11:22.403" v="61" actId="478"/>
          <ac:picMkLst>
            <pc:docMk/>
            <pc:sldMk cId="0" sldId="270"/>
            <ac:picMk id="19" creationId="{568F14D2-0C3B-5B12-75FF-93E312921606}"/>
          </ac:picMkLst>
        </pc:picChg>
        <pc:picChg chg="del">
          <ac:chgData name="Kazimierz Szepiela" userId="1ec969a8-0228-4955-a39e-d45e7163bf32" providerId="ADAL" clId="{D9A313FA-CD5C-4F63-AC7C-3017C256E01E}" dt="2026-09-10T12:11:19.935" v="59" actId="478"/>
          <ac:picMkLst>
            <pc:docMk/>
            <pc:sldMk cId="0" sldId="270"/>
            <ac:picMk id="20" creationId="{946A9A46-3D42-F111-9287-4ACDA9637C9A}"/>
          </ac:picMkLst>
        </pc:picChg>
        <pc:picChg chg="del">
          <ac:chgData name="Kazimierz Szepiela" userId="1ec969a8-0228-4955-a39e-d45e7163bf32" providerId="ADAL" clId="{D9A313FA-CD5C-4F63-AC7C-3017C256E01E}" dt="2026-09-10T12:11:21.437" v="60" actId="478"/>
          <ac:picMkLst>
            <pc:docMk/>
            <pc:sldMk cId="0" sldId="270"/>
            <ac:picMk id="21" creationId="{5B438BDA-016D-51C6-8083-8C3F82A67EF8}"/>
          </ac:picMkLst>
        </pc:picChg>
        <pc:picChg chg="del">
          <ac:chgData name="Kazimierz Szepiela" userId="1ec969a8-0228-4955-a39e-d45e7163bf32" providerId="ADAL" clId="{D9A313FA-CD5C-4F63-AC7C-3017C256E01E}" dt="2026-09-10T12:11:24.716" v="64" actId="478"/>
          <ac:picMkLst>
            <pc:docMk/>
            <pc:sldMk cId="0" sldId="270"/>
            <ac:picMk id="22" creationId="{3E68E77E-EDC3-0708-7C5E-D6788E1D5BF0}"/>
          </ac:picMkLst>
        </pc:picChg>
        <pc:picChg chg="del">
          <ac:chgData name="Kazimierz Szepiela" userId="1ec969a8-0228-4955-a39e-d45e7163bf32" providerId="ADAL" clId="{D9A313FA-CD5C-4F63-AC7C-3017C256E01E}" dt="2026-09-10T12:11:25.332" v="65" actId="478"/>
          <ac:picMkLst>
            <pc:docMk/>
            <pc:sldMk cId="0" sldId="270"/>
            <ac:picMk id="23" creationId="{6F7F7F98-7FE3-85EE-1772-55ED69DA5571}"/>
          </ac:picMkLst>
        </pc:picChg>
        <pc:picChg chg="del">
          <ac:chgData name="Kazimierz Szepiela" userId="1ec969a8-0228-4955-a39e-d45e7163bf32" providerId="ADAL" clId="{D9A313FA-CD5C-4F63-AC7C-3017C256E01E}" dt="2026-09-10T12:11:28.333" v="66" actId="478"/>
          <ac:picMkLst>
            <pc:docMk/>
            <pc:sldMk cId="0" sldId="270"/>
            <ac:picMk id="24" creationId="{901386E2-E2B2-F201-EF35-F779A8E8806D}"/>
          </ac:picMkLst>
        </pc:picChg>
        <pc:picChg chg="del">
          <ac:chgData name="Kazimierz Szepiela" userId="1ec969a8-0228-4955-a39e-d45e7163bf32" providerId="ADAL" clId="{D9A313FA-CD5C-4F63-AC7C-3017C256E01E}" dt="2026-09-10T12:11:28.998" v="67" actId="478"/>
          <ac:picMkLst>
            <pc:docMk/>
            <pc:sldMk cId="0" sldId="270"/>
            <ac:picMk id="25" creationId="{56274AD6-BF7F-30B3-69FC-8B1EC79F711F}"/>
          </ac:picMkLst>
        </pc:picChg>
        <pc:picChg chg="del">
          <ac:chgData name="Kazimierz Szepiela" userId="1ec969a8-0228-4955-a39e-d45e7163bf32" providerId="ADAL" clId="{D9A313FA-CD5C-4F63-AC7C-3017C256E01E}" dt="2026-09-10T12:11:30.453" v="69" actId="478"/>
          <ac:picMkLst>
            <pc:docMk/>
            <pc:sldMk cId="0" sldId="270"/>
            <ac:picMk id="26" creationId="{D7DFCB5A-D239-FA01-C6C6-56C748BEB6E8}"/>
          </ac:picMkLst>
        </pc:picChg>
        <pc:picChg chg="del">
          <ac:chgData name="Kazimierz Szepiela" userId="1ec969a8-0228-4955-a39e-d45e7163bf32" providerId="ADAL" clId="{D9A313FA-CD5C-4F63-AC7C-3017C256E01E}" dt="2026-09-10T12:11:31.081" v="70" actId="478"/>
          <ac:picMkLst>
            <pc:docMk/>
            <pc:sldMk cId="0" sldId="270"/>
            <ac:picMk id="27" creationId="{ED5632ED-E16C-DCFA-4C30-CB1911FAA6A0}"/>
          </ac:picMkLst>
        </pc:picChg>
        <pc:picChg chg="del">
          <ac:chgData name="Kazimierz Szepiela" userId="1ec969a8-0228-4955-a39e-d45e7163bf32" providerId="ADAL" clId="{D9A313FA-CD5C-4F63-AC7C-3017C256E01E}" dt="2026-09-10T12:11:31.950" v="71" actId="478"/>
          <ac:picMkLst>
            <pc:docMk/>
            <pc:sldMk cId="0" sldId="270"/>
            <ac:picMk id="28" creationId="{79DCE824-EF47-FDBA-F086-5264DD581C27}"/>
          </ac:picMkLst>
        </pc:picChg>
        <pc:picChg chg="del">
          <ac:chgData name="Kazimierz Szepiela" userId="1ec969a8-0228-4955-a39e-d45e7163bf32" providerId="ADAL" clId="{D9A313FA-CD5C-4F63-AC7C-3017C256E01E}" dt="2026-09-10T12:11:32.484" v="72" actId="478"/>
          <ac:picMkLst>
            <pc:docMk/>
            <pc:sldMk cId="0" sldId="270"/>
            <ac:picMk id="29" creationId="{9D76FBF1-C11B-6687-3559-D363C3A7460C}"/>
          </ac:picMkLst>
        </pc:picChg>
        <pc:picChg chg="del">
          <ac:chgData name="Kazimierz Szepiela" userId="1ec969a8-0228-4955-a39e-d45e7163bf32" providerId="ADAL" clId="{D9A313FA-CD5C-4F63-AC7C-3017C256E01E}" dt="2026-09-10T12:11:33.116" v="73" actId="478"/>
          <ac:picMkLst>
            <pc:docMk/>
            <pc:sldMk cId="0" sldId="270"/>
            <ac:picMk id="30" creationId="{910A8E8D-13E0-3774-00BF-8F5585AEE622}"/>
          </ac:picMkLst>
        </pc:picChg>
        <pc:picChg chg="del">
          <ac:chgData name="Kazimierz Szepiela" userId="1ec969a8-0228-4955-a39e-d45e7163bf32" providerId="ADAL" clId="{D9A313FA-CD5C-4F63-AC7C-3017C256E01E}" dt="2026-09-10T12:11:33.676" v="74" actId="478"/>
          <ac:picMkLst>
            <pc:docMk/>
            <pc:sldMk cId="0" sldId="270"/>
            <ac:picMk id="31" creationId="{269B77A8-A061-F189-515B-009746FC44CA}"/>
          </ac:picMkLst>
        </pc:picChg>
        <pc:picChg chg="del">
          <ac:chgData name="Kazimierz Szepiela" userId="1ec969a8-0228-4955-a39e-d45e7163bf32" providerId="ADAL" clId="{D9A313FA-CD5C-4F63-AC7C-3017C256E01E}" dt="2026-09-10T12:11:34.315" v="75" actId="478"/>
          <ac:picMkLst>
            <pc:docMk/>
            <pc:sldMk cId="0" sldId="270"/>
            <ac:picMk id="32" creationId="{B0511CB9-221A-7C85-DBD2-22CF61CA3142}"/>
          </ac:picMkLst>
        </pc:picChg>
        <pc:picChg chg="add mod">
          <ac:chgData name="Kazimierz Szepiela" userId="1ec969a8-0228-4955-a39e-d45e7163bf32" providerId="ADAL" clId="{D9A313FA-CD5C-4F63-AC7C-3017C256E01E}" dt="2026-09-10T12:20:31.234" v="80" actId="1076"/>
          <ac:picMkLst>
            <pc:docMk/>
            <pc:sldMk cId="0" sldId="270"/>
            <ac:picMk id="33" creationId="{FAC59BE7-480D-E5C9-3006-9ECCAE81AAC4}"/>
          </ac:picMkLst>
        </pc:picChg>
      </pc:sldChg>
      <pc:sldChg chg="addSp modSp mod">
        <pc:chgData name="Kazimierz Szepiela" userId="1ec969a8-0228-4955-a39e-d45e7163bf32" providerId="ADAL" clId="{D9A313FA-CD5C-4F63-AC7C-3017C256E01E}" dt="2026-09-10T13:22:24.339" v="114" actId="255"/>
        <pc:sldMkLst>
          <pc:docMk/>
          <pc:sldMk cId="0" sldId="271"/>
        </pc:sldMkLst>
        <pc:spChg chg="add mod">
          <ac:chgData name="Kazimierz Szepiela" userId="1ec969a8-0228-4955-a39e-d45e7163bf32" providerId="ADAL" clId="{D9A313FA-CD5C-4F63-AC7C-3017C256E01E}" dt="2026-09-10T13:22:09.314" v="112" actId="255"/>
          <ac:spMkLst>
            <pc:docMk/>
            <pc:sldMk cId="0" sldId="271"/>
            <ac:spMk id="15" creationId="{A4325EDE-47A3-EC5D-FC3B-2C9B038BADA6}"/>
          </ac:spMkLst>
        </pc:spChg>
        <pc:spChg chg="add mod">
          <ac:chgData name="Kazimierz Szepiela" userId="1ec969a8-0228-4955-a39e-d45e7163bf32" providerId="ADAL" clId="{D9A313FA-CD5C-4F63-AC7C-3017C256E01E}" dt="2026-09-10T13:22:24.339" v="114" actId="255"/>
          <ac:spMkLst>
            <pc:docMk/>
            <pc:sldMk cId="0" sldId="271"/>
            <ac:spMk id="17" creationId="{ED22CF62-1725-9850-63AF-F56A09C3074F}"/>
          </ac:spMkLst>
        </pc:spChg>
        <pc:picChg chg="add mod">
          <ac:chgData name="Kazimierz Szepiela" userId="1ec969a8-0228-4955-a39e-d45e7163bf32" providerId="ADAL" clId="{D9A313FA-CD5C-4F63-AC7C-3017C256E01E}" dt="2026-09-10T13:16:18.234" v="96" actId="1076"/>
          <ac:picMkLst>
            <pc:docMk/>
            <pc:sldMk cId="0" sldId="271"/>
            <ac:picMk id="16" creationId="{2BC73D16-2A38-3A93-C78A-B6EB69BCA4DA}"/>
          </ac:picMkLst>
        </pc:picChg>
      </pc:sldChg>
      <pc:sldChg chg="addSp modSp mod">
        <pc:chgData name="Kazimierz Szepiela" userId="1ec969a8-0228-4955-a39e-d45e7163bf32" providerId="ADAL" clId="{D9A313FA-CD5C-4F63-AC7C-3017C256E01E}" dt="2026-09-10T13:32:54.697" v="136" actId="255"/>
        <pc:sldMkLst>
          <pc:docMk/>
          <pc:sldMk cId="0" sldId="272"/>
        </pc:sldMkLst>
        <pc:spChg chg="add mod">
          <ac:chgData name="Kazimierz Szepiela" userId="1ec969a8-0228-4955-a39e-d45e7163bf32" providerId="ADAL" clId="{D9A313FA-CD5C-4F63-AC7C-3017C256E01E}" dt="2026-09-10T13:32:54.697" v="136" actId="255"/>
          <ac:spMkLst>
            <pc:docMk/>
            <pc:sldMk cId="0" sldId="272"/>
            <ac:spMk id="16" creationId="{DC00472B-F63C-C364-8A3F-21CD4A106128}"/>
          </ac:spMkLst>
        </pc:spChg>
        <pc:picChg chg="add mod">
          <ac:chgData name="Kazimierz Szepiela" userId="1ec969a8-0228-4955-a39e-d45e7163bf32" providerId="ADAL" clId="{D9A313FA-CD5C-4F63-AC7C-3017C256E01E}" dt="2026-09-10T13:30:13.541" v="117" actId="1076"/>
          <ac:picMkLst>
            <pc:docMk/>
            <pc:sldMk cId="0" sldId="272"/>
            <ac:picMk id="15" creationId="{FFCC959A-7015-5DA3-8CD5-B91A4F01CE21}"/>
          </ac:picMkLst>
        </pc:picChg>
      </pc:sldChg>
      <pc:sldChg chg="addSp modSp mod">
        <pc:chgData name="Kazimierz Szepiela" userId="1ec969a8-0228-4955-a39e-d45e7163bf32" providerId="ADAL" clId="{D9A313FA-CD5C-4F63-AC7C-3017C256E01E}" dt="2026-09-10T13:35:04.309" v="167" actId="113"/>
        <pc:sldMkLst>
          <pc:docMk/>
          <pc:sldMk cId="0" sldId="273"/>
        </pc:sldMkLst>
        <pc:spChg chg="add mod">
          <ac:chgData name="Kazimierz Szepiela" userId="1ec969a8-0228-4955-a39e-d45e7163bf32" providerId="ADAL" clId="{D9A313FA-CD5C-4F63-AC7C-3017C256E01E}" dt="2026-09-10T13:35:04.309" v="167" actId="113"/>
          <ac:spMkLst>
            <pc:docMk/>
            <pc:sldMk cId="0" sldId="273"/>
            <ac:spMk id="16" creationId="{392EF173-8FD5-DCF5-7C55-38CCC72250E7}"/>
          </ac:spMkLst>
        </pc:spChg>
        <pc:picChg chg="add mod">
          <ac:chgData name="Kazimierz Szepiela" userId="1ec969a8-0228-4955-a39e-d45e7163bf32" providerId="ADAL" clId="{D9A313FA-CD5C-4F63-AC7C-3017C256E01E}" dt="2026-09-10T13:34:15.792" v="140" actId="1076"/>
          <ac:picMkLst>
            <pc:docMk/>
            <pc:sldMk cId="0" sldId="273"/>
            <ac:picMk id="15" creationId="{6634BACA-13BB-7604-AECE-57DBC9D41DD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14.09.2026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jpe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jpeg"/><Relationship Id="rId9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18" Type="http://schemas.openxmlformats.org/officeDocument/2006/relationships/image" Target="../media/image4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.jpe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1.png"/><Relationship Id="rId10" Type="http://schemas.openxmlformats.org/officeDocument/2006/relationships/image" Target="../media/image18.png"/><Relationship Id="rId19" Type="http://schemas.openxmlformats.org/officeDocument/2006/relationships/image" Target="../media/image5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18" Type="http://schemas.openxmlformats.org/officeDocument/2006/relationships/image" Target="../media/image37.png"/><Relationship Id="rId26" Type="http://schemas.openxmlformats.org/officeDocument/2006/relationships/image" Target="../media/image2.jpeg"/><Relationship Id="rId3" Type="http://schemas.openxmlformats.org/officeDocument/2006/relationships/image" Target="../media/image11.png"/><Relationship Id="rId21" Type="http://schemas.openxmlformats.org/officeDocument/2006/relationships/image" Target="../media/image40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17" Type="http://schemas.openxmlformats.org/officeDocument/2006/relationships/image" Target="../media/image36.png"/><Relationship Id="rId25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5.png"/><Relationship Id="rId20" Type="http://schemas.openxmlformats.org/officeDocument/2006/relationships/image" Target="../media/image39.png"/><Relationship Id="rId29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24" Type="http://schemas.openxmlformats.org/officeDocument/2006/relationships/image" Target="../media/image43.png"/><Relationship Id="rId5" Type="http://schemas.openxmlformats.org/officeDocument/2006/relationships/image" Target="../media/image24.png"/><Relationship Id="rId15" Type="http://schemas.openxmlformats.org/officeDocument/2006/relationships/image" Target="../media/image34.png"/><Relationship Id="rId23" Type="http://schemas.openxmlformats.org/officeDocument/2006/relationships/image" Target="../media/image42.png"/><Relationship Id="rId28" Type="http://schemas.openxmlformats.org/officeDocument/2006/relationships/image" Target="../media/image4.png"/><Relationship Id="rId10" Type="http://schemas.openxmlformats.org/officeDocument/2006/relationships/image" Target="../media/image29.png"/><Relationship Id="rId19" Type="http://schemas.openxmlformats.org/officeDocument/2006/relationships/image" Target="../media/image38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Relationship Id="rId22" Type="http://schemas.openxmlformats.org/officeDocument/2006/relationships/image" Target="../media/image41.png"/><Relationship Id="rId27" Type="http://schemas.openxmlformats.org/officeDocument/2006/relationships/image" Target="../media/image3.png"/><Relationship Id="rId30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4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11" Type="http://schemas.openxmlformats.org/officeDocument/2006/relationships/image" Target="../media/image2.jpeg"/><Relationship Id="rId5" Type="http://schemas.openxmlformats.org/officeDocument/2006/relationships/image" Target="../media/image46.png"/><Relationship Id="rId15" Type="http://schemas.openxmlformats.org/officeDocument/2006/relationships/image" Target="../media/image6.png"/><Relationship Id="rId10" Type="http://schemas.openxmlformats.org/officeDocument/2006/relationships/image" Target="../media/image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Relationship Id="rId1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4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11" Type="http://schemas.openxmlformats.org/officeDocument/2006/relationships/image" Target="../media/image2.jpeg"/><Relationship Id="rId5" Type="http://schemas.openxmlformats.org/officeDocument/2006/relationships/image" Target="../media/image53.png"/><Relationship Id="rId15" Type="http://schemas.openxmlformats.org/officeDocument/2006/relationships/image" Target="../media/image6.png"/><Relationship Id="rId10" Type="http://schemas.openxmlformats.org/officeDocument/2006/relationships/image" Target="../media/image1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Relationship Id="rId1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6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11" Type="http://schemas.openxmlformats.org/officeDocument/2006/relationships/image" Target="../media/image4.png"/><Relationship Id="rId5" Type="http://schemas.openxmlformats.org/officeDocument/2006/relationships/image" Target="../media/image60.png"/><Relationship Id="rId10" Type="http://schemas.openxmlformats.org/officeDocument/2006/relationships/image" Target="../media/image3.png"/><Relationship Id="rId4" Type="http://schemas.openxmlformats.org/officeDocument/2006/relationships/image" Target="../media/image59.png"/><Relationship Id="rId9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63.png"/><Relationship Id="rId7" Type="http://schemas.openxmlformats.org/officeDocument/2006/relationships/image" Target="../media/image1.png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11" Type="http://schemas.openxmlformats.org/officeDocument/2006/relationships/image" Target="../media/image5.png"/><Relationship Id="rId5" Type="http://schemas.openxmlformats.org/officeDocument/2006/relationships/image" Target="../media/image65.png"/><Relationship Id="rId10" Type="http://schemas.openxmlformats.org/officeDocument/2006/relationships/image" Target="../media/image4.png"/><Relationship Id="rId4" Type="http://schemas.openxmlformats.org/officeDocument/2006/relationships/image" Target="../media/image64.png"/><Relationship Id="rId9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58.png"/><Relationship Id="rId7" Type="http://schemas.openxmlformats.org/officeDocument/2006/relationships/image" Target="../media/image1.png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11" Type="http://schemas.openxmlformats.org/officeDocument/2006/relationships/image" Target="../media/image5.png"/><Relationship Id="rId5" Type="http://schemas.openxmlformats.org/officeDocument/2006/relationships/image" Target="../media/image68.png"/><Relationship Id="rId10" Type="http://schemas.openxmlformats.org/officeDocument/2006/relationships/image" Target="../media/image4.png"/><Relationship Id="rId4" Type="http://schemas.openxmlformats.org/officeDocument/2006/relationships/image" Target="../media/image67.jpeg"/><Relationship Id="rId9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71.png"/><Relationship Id="rId7" Type="http://schemas.openxmlformats.org/officeDocument/2006/relationships/image" Target="../media/image1.png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11" Type="http://schemas.openxmlformats.org/officeDocument/2006/relationships/image" Target="../media/image5.png"/><Relationship Id="rId5" Type="http://schemas.openxmlformats.org/officeDocument/2006/relationships/image" Target="../media/image73.png"/><Relationship Id="rId10" Type="http://schemas.openxmlformats.org/officeDocument/2006/relationships/image" Target="../media/image4.png"/><Relationship Id="rId4" Type="http://schemas.openxmlformats.org/officeDocument/2006/relationships/image" Target="../media/image72.png"/><Relationship Id="rId9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75.png"/><Relationship Id="rId7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11" Type="http://schemas.openxmlformats.org/officeDocument/2006/relationships/image" Target="../media/image6.png"/><Relationship Id="rId5" Type="http://schemas.openxmlformats.org/officeDocument/2006/relationships/image" Target="../media/image77.png"/><Relationship Id="rId10" Type="http://schemas.openxmlformats.org/officeDocument/2006/relationships/image" Target="../media/image5.png"/><Relationship Id="rId4" Type="http://schemas.openxmlformats.org/officeDocument/2006/relationships/image" Target="../media/image76.png"/><Relationship Id="rId9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78.png"/><Relationship Id="rId7" Type="http://schemas.openxmlformats.org/officeDocument/2006/relationships/image" Target="../media/image1.png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11" Type="http://schemas.openxmlformats.org/officeDocument/2006/relationships/image" Target="../media/image5.png"/><Relationship Id="rId5" Type="http://schemas.openxmlformats.org/officeDocument/2006/relationships/image" Target="../media/image80.png"/><Relationship Id="rId10" Type="http://schemas.openxmlformats.org/officeDocument/2006/relationships/image" Target="../media/image4.png"/><Relationship Id="rId4" Type="http://schemas.openxmlformats.org/officeDocument/2006/relationships/image" Target="../media/image79.png"/><Relationship Id="rId9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78.png"/><Relationship Id="rId7" Type="http://schemas.openxmlformats.org/officeDocument/2006/relationships/image" Target="../media/image1.png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11" Type="http://schemas.openxmlformats.org/officeDocument/2006/relationships/image" Target="../media/image5.png"/><Relationship Id="rId5" Type="http://schemas.openxmlformats.org/officeDocument/2006/relationships/image" Target="../media/image80.png"/><Relationship Id="rId10" Type="http://schemas.openxmlformats.org/officeDocument/2006/relationships/image" Target="../media/image4.png"/><Relationship Id="rId4" Type="http://schemas.openxmlformats.org/officeDocument/2006/relationships/image" Target="../media/image79.png"/><Relationship Id="rId9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xx&amp;_nc_gid=MC_9ieVGv70UdB1c4mzqaw&amp;_nc_ss=7b2a8&amp;oh=00_AQLUXLNvSg9AkDav-CFVqTi_z-OwNUytj0Ua2dhXVrL-NA&amp;oe=6AA865E2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Relationship Id="rId9" Type="http://schemas.openxmlformats.org/officeDocument/2006/relationships/image" Target="../media/image83.xx&amp;_nc_gid=XS9iJ9T66e7me71xbuZtJg&amp;_nc_ss=7b2a8&amp;oh=00_AQI18jK2kw8Y7QVn9CAIqhxbXJ0M5JGKLv0PEpJkMSgdKw&amp;oe=6AA8803A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Relationship Id="rId9" Type="http://schemas.openxmlformats.org/officeDocument/2006/relationships/image" Target="../media/image84.xx&amp;_nc_gid=zKL5k5LplIq6aHXKerdQsw&amp;_nc_ss=7b2a8&amp;oh=00_AQJXfBdJ-G232SPRJGKh7DGg5GUElJGj51kCGvXWSlRmnQ&amp;oe=6AA8745E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Relationship Id="rId9" Type="http://schemas.openxmlformats.org/officeDocument/2006/relationships/image" Target="../media/image85.xx&amp;_nc_gid=Ma2y0FsjpsKjcmBGNkdJ-A&amp;_nc_ss=7b2a8&amp;oh=00_AQJ2tytBm3irIhpD5L8M_Dai3y7sDEwLYMY34N0nQ9KMgw&amp;oe=6AA87C10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13" Type="http://schemas.openxmlformats.org/officeDocument/2006/relationships/image" Target="../media/image96.png"/><Relationship Id="rId18" Type="http://schemas.openxmlformats.org/officeDocument/2006/relationships/image" Target="../media/image3.png"/><Relationship Id="rId3" Type="http://schemas.openxmlformats.org/officeDocument/2006/relationships/image" Target="../media/image86.png"/><Relationship Id="rId21" Type="http://schemas.openxmlformats.org/officeDocument/2006/relationships/image" Target="../media/image6.png"/><Relationship Id="rId7" Type="http://schemas.openxmlformats.org/officeDocument/2006/relationships/image" Target="../media/image90.png"/><Relationship Id="rId12" Type="http://schemas.openxmlformats.org/officeDocument/2006/relationships/image" Target="../media/image95.png"/><Relationship Id="rId17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1.png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png"/><Relationship Id="rId11" Type="http://schemas.openxmlformats.org/officeDocument/2006/relationships/image" Target="../media/image94.png"/><Relationship Id="rId5" Type="http://schemas.openxmlformats.org/officeDocument/2006/relationships/image" Target="../media/image88.png"/><Relationship Id="rId15" Type="http://schemas.openxmlformats.org/officeDocument/2006/relationships/image" Target="../media/image98.png"/><Relationship Id="rId10" Type="http://schemas.openxmlformats.org/officeDocument/2006/relationships/image" Target="../media/image93.png"/><Relationship Id="rId19" Type="http://schemas.openxmlformats.org/officeDocument/2006/relationships/image" Target="../media/image4.png"/><Relationship Id="rId4" Type="http://schemas.openxmlformats.org/officeDocument/2006/relationships/image" Target="../media/image87.png"/><Relationship Id="rId9" Type="http://schemas.openxmlformats.org/officeDocument/2006/relationships/image" Target="../media/image92.png"/><Relationship Id="rId14" Type="http://schemas.openxmlformats.org/officeDocument/2006/relationships/image" Target="../media/image9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00.png"/><Relationship Id="rId7" Type="http://schemas.openxmlformats.org/officeDocument/2006/relationships/image" Target="../media/image2.jpe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11" Type="http://schemas.openxmlformats.org/officeDocument/2006/relationships/image" Target="../media/image6.png"/><Relationship Id="rId5" Type="http://schemas.openxmlformats.org/officeDocument/2006/relationships/image" Target="../media/image102.png"/><Relationship Id="rId10" Type="http://schemas.openxmlformats.org/officeDocument/2006/relationships/image" Target="../media/image5.png"/><Relationship Id="rId4" Type="http://schemas.openxmlformats.org/officeDocument/2006/relationships/image" Target="../media/image101.png"/><Relationship Id="rId9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13" Type="http://schemas.openxmlformats.org/officeDocument/2006/relationships/image" Target="../media/image113.png"/><Relationship Id="rId18" Type="http://schemas.openxmlformats.org/officeDocument/2006/relationships/image" Target="../media/image118.png"/><Relationship Id="rId26" Type="http://schemas.openxmlformats.org/officeDocument/2006/relationships/image" Target="../media/image5.png"/><Relationship Id="rId3" Type="http://schemas.openxmlformats.org/officeDocument/2006/relationships/image" Target="../media/image103.png"/><Relationship Id="rId21" Type="http://schemas.openxmlformats.org/officeDocument/2006/relationships/image" Target="../media/image121.png"/><Relationship Id="rId7" Type="http://schemas.openxmlformats.org/officeDocument/2006/relationships/image" Target="../media/image107.png"/><Relationship Id="rId12" Type="http://schemas.openxmlformats.org/officeDocument/2006/relationships/image" Target="../media/image112.png"/><Relationship Id="rId17" Type="http://schemas.openxmlformats.org/officeDocument/2006/relationships/image" Target="../media/image117.png"/><Relationship Id="rId25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116.png"/><Relationship Id="rId20" Type="http://schemas.openxmlformats.org/officeDocument/2006/relationships/image" Target="../media/image1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6.png"/><Relationship Id="rId11" Type="http://schemas.openxmlformats.org/officeDocument/2006/relationships/image" Target="../media/image111.png"/><Relationship Id="rId24" Type="http://schemas.openxmlformats.org/officeDocument/2006/relationships/image" Target="../media/image3.png"/><Relationship Id="rId5" Type="http://schemas.openxmlformats.org/officeDocument/2006/relationships/image" Target="../media/image105.png"/><Relationship Id="rId15" Type="http://schemas.openxmlformats.org/officeDocument/2006/relationships/image" Target="../media/image115.png"/><Relationship Id="rId23" Type="http://schemas.openxmlformats.org/officeDocument/2006/relationships/image" Target="../media/image2.jpeg"/><Relationship Id="rId10" Type="http://schemas.openxmlformats.org/officeDocument/2006/relationships/image" Target="../media/image110.png"/><Relationship Id="rId19" Type="http://schemas.openxmlformats.org/officeDocument/2006/relationships/image" Target="../media/image119.png"/><Relationship Id="rId4" Type="http://schemas.openxmlformats.org/officeDocument/2006/relationships/image" Target="../media/image104.png"/><Relationship Id="rId9" Type="http://schemas.openxmlformats.org/officeDocument/2006/relationships/image" Target="../media/image109.png"/><Relationship Id="rId14" Type="http://schemas.openxmlformats.org/officeDocument/2006/relationships/image" Target="../media/image114.png"/><Relationship Id="rId22" Type="http://schemas.openxmlformats.org/officeDocument/2006/relationships/image" Target="../media/image1.png"/><Relationship Id="rId27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13" Type="http://schemas.openxmlformats.org/officeDocument/2006/relationships/image" Target="../media/image2.jpeg"/><Relationship Id="rId3" Type="http://schemas.openxmlformats.org/officeDocument/2006/relationships/image" Target="../media/image122.png"/><Relationship Id="rId7" Type="http://schemas.openxmlformats.org/officeDocument/2006/relationships/image" Target="../media/image126.png"/><Relationship Id="rId12" Type="http://schemas.openxmlformats.org/officeDocument/2006/relationships/image" Target="../media/image1.png"/><Relationship Id="rId17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5.png"/><Relationship Id="rId11" Type="http://schemas.openxmlformats.org/officeDocument/2006/relationships/image" Target="../media/image130.png"/><Relationship Id="rId5" Type="http://schemas.openxmlformats.org/officeDocument/2006/relationships/image" Target="../media/image124.png"/><Relationship Id="rId15" Type="http://schemas.openxmlformats.org/officeDocument/2006/relationships/image" Target="../media/image4.png"/><Relationship Id="rId10" Type="http://schemas.openxmlformats.org/officeDocument/2006/relationships/image" Target="../media/image129.png"/><Relationship Id="rId4" Type="http://schemas.openxmlformats.org/officeDocument/2006/relationships/image" Target="../media/image123.png"/><Relationship Id="rId9" Type="http://schemas.openxmlformats.org/officeDocument/2006/relationships/image" Target="../media/image128.png"/><Relationship Id="rId1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.png"/><Relationship Id="rId13" Type="http://schemas.openxmlformats.org/officeDocument/2006/relationships/image" Target="../media/image141.png"/><Relationship Id="rId18" Type="http://schemas.openxmlformats.org/officeDocument/2006/relationships/image" Target="../media/image2.jpeg"/><Relationship Id="rId3" Type="http://schemas.openxmlformats.org/officeDocument/2006/relationships/image" Target="../media/image131.png"/><Relationship Id="rId21" Type="http://schemas.openxmlformats.org/officeDocument/2006/relationships/image" Target="../media/image5.png"/><Relationship Id="rId7" Type="http://schemas.openxmlformats.org/officeDocument/2006/relationships/image" Target="../media/image135.png"/><Relationship Id="rId12" Type="http://schemas.openxmlformats.org/officeDocument/2006/relationships/image" Target="../media/image140.png"/><Relationship Id="rId17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144.png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4.png"/><Relationship Id="rId11" Type="http://schemas.openxmlformats.org/officeDocument/2006/relationships/image" Target="../media/image139.png"/><Relationship Id="rId5" Type="http://schemas.openxmlformats.org/officeDocument/2006/relationships/image" Target="../media/image133.png"/><Relationship Id="rId15" Type="http://schemas.openxmlformats.org/officeDocument/2006/relationships/image" Target="../media/image143.png"/><Relationship Id="rId10" Type="http://schemas.openxmlformats.org/officeDocument/2006/relationships/image" Target="../media/image138.png"/><Relationship Id="rId19" Type="http://schemas.openxmlformats.org/officeDocument/2006/relationships/image" Target="../media/image3.png"/><Relationship Id="rId4" Type="http://schemas.openxmlformats.org/officeDocument/2006/relationships/image" Target="../media/image132.png"/><Relationship Id="rId9" Type="http://schemas.openxmlformats.org/officeDocument/2006/relationships/image" Target="../media/image137.png"/><Relationship Id="rId14" Type="http://schemas.openxmlformats.org/officeDocument/2006/relationships/image" Target="../media/image142.png"/><Relationship Id="rId22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image" Target="../media/image145.png"/><Relationship Id="rId7" Type="http://schemas.openxmlformats.org/officeDocument/2006/relationships/image" Target="../media/image149.png"/><Relationship Id="rId12" Type="http://schemas.openxmlformats.org/officeDocument/2006/relationships/image" Target="../media/image154.png"/><Relationship Id="rId17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8.png"/><Relationship Id="rId11" Type="http://schemas.openxmlformats.org/officeDocument/2006/relationships/image" Target="../media/image153.png"/><Relationship Id="rId5" Type="http://schemas.openxmlformats.org/officeDocument/2006/relationships/image" Target="../media/image147.png"/><Relationship Id="rId15" Type="http://schemas.openxmlformats.org/officeDocument/2006/relationships/image" Target="../media/image3.png"/><Relationship Id="rId10" Type="http://schemas.openxmlformats.org/officeDocument/2006/relationships/image" Target="../media/image152.png"/><Relationship Id="rId19" Type="http://schemas.openxmlformats.org/officeDocument/2006/relationships/image" Target="../media/image155.jpeg"/><Relationship Id="rId4" Type="http://schemas.openxmlformats.org/officeDocument/2006/relationships/image" Target="../media/image146.png"/><Relationship Id="rId9" Type="http://schemas.openxmlformats.org/officeDocument/2006/relationships/image" Target="../media/image151.png"/><Relationship Id="rId14" Type="http://schemas.openxmlformats.org/officeDocument/2006/relationships/image" Target="../media/image2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.png"/><Relationship Id="rId13" Type="http://schemas.openxmlformats.org/officeDocument/2006/relationships/image" Target="../media/image166.png"/><Relationship Id="rId18" Type="http://schemas.openxmlformats.org/officeDocument/2006/relationships/image" Target="../media/image4.png"/><Relationship Id="rId3" Type="http://schemas.openxmlformats.org/officeDocument/2006/relationships/image" Target="../media/image156.png"/><Relationship Id="rId7" Type="http://schemas.openxmlformats.org/officeDocument/2006/relationships/image" Target="../media/image160.png"/><Relationship Id="rId12" Type="http://schemas.openxmlformats.org/officeDocument/2006/relationships/image" Target="../media/image165.png"/><Relationship Id="rId17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2.jpe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9.png"/><Relationship Id="rId11" Type="http://schemas.openxmlformats.org/officeDocument/2006/relationships/image" Target="../media/image164.png"/><Relationship Id="rId5" Type="http://schemas.openxmlformats.org/officeDocument/2006/relationships/image" Target="../media/image158.png"/><Relationship Id="rId15" Type="http://schemas.openxmlformats.org/officeDocument/2006/relationships/image" Target="../media/image1.png"/><Relationship Id="rId10" Type="http://schemas.openxmlformats.org/officeDocument/2006/relationships/image" Target="../media/image163.png"/><Relationship Id="rId19" Type="http://schemas.openxmlformats.org/officeDocument/2006/relationships/image" Target="../media/image5.png"/><Relationship Id="rId4" Type="http://schemas.openxmlformats.org/officeDocument/2006/relationships/image" Target="../media/image157.png"/><Relationship Id="rId9" Type="http://schemas.openxmlformats.org/officeDocument/2006/relationships/image" Target="../media/image162.png"/><Relationship Id="rId14" Type="http://schemas.openxmlformats.org/officeDocument/2006/relationships/image" Target="../media/image16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4.png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image" Target="../media/image169.png"/><Relationship Id="rId7" Type="http://schemas.openxmlformats.org/officeDocument/2006/relationships/image" Target="../media/image173.png"/><Relationship Id="rId12" Type="http://schemas.openxmlformats.org/officeDocument/2006/relationships/image" Target="../media/image178.png"/><Relationship Id="rId17" Type="http://schemas.openxmlformats.org/officeDocument/2006/relationships/image" Target="../media/image5.png"/><Relationship Id="rId2" Type="http://schemas.openxmlformats.org/officeDocument/2006/relationships/image" Target="../media/image168.png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2.png"/><Relationship Id="rId11" Type="http://schemas.openxmlformats.org/officeDocument/2006/relationships/image" Target="../media/image177.png"/><Relationship Id="rId5" Type="http://schemas.openxmlformats.org/officeDocument/2006/relationships/image" Target="../media/image171.png"/><Relationship Id="rId15" Type="http://schemas.openxmlformats.org/officeDocument/2006/relationships/image" Target="../media/image3.png"/><Relationship Id="rId10" Type="http://schemas.openxmlformats.org/officeDocument/2006/relationships/image" Target="../media/image176.png"/><Relationship Id="rId4" Type="http://schemas.openxmlformats.org/officeDocument/2006/relationships/image" Target="../media/image170.png"/><Relationship Id="rId9" Type="http://schemas.openxmlformats.org/officeDocument/2006/relationships/image" Target="../media/image175.png"/><Relationship Id="rId14" Type="http://schemas.openxmlformats.org/officeDocument/2006/relationships/image" Target="../media/image2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79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66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877671"/>
            <a:ext cx="18288000" cy="1409329"/>
            <a:chOff x="0" y="0"/>
            <a:chExt cx="24384000" cy="1879105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24384000" cy="1879105"/>
              <a:chOff x="0" y="0"/>
              <a:chExt cx="4644571" cy="357925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644572" cy="357925"/>
              </a:xfrm>
              <a:custGeom>
                <a:avLst/>
                <a:gdLst/>
                <a:ahLst/>
                <a:cxnLst/>
                <a:rect l="l" t="t" r="r" b="b"/>
                <a:pathLst>
                  <a:path w="4644572" h="357925">
                    <a:moveTo>
                      <a:pt x="0" y="0"/>
                    </a:moveTo>
                    <a:lnTo>
                      <a:pt x="4644572" y="0"/>
                    </a:lnTo>
                    <a:lnTo>
                      <a:pt x="4644572" y="357925"/>
                    </a:lnTo>
                    <a:lnTo>
                      <a:pt x="0" y="35792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38100"/>
                <a:ext cx="4644571" cy="396025"/>
              </a:xfrm>
              <a:prstGeom prst="rect">
                <a:avLst/>
              </a:prstGeom>
            </p:spPr>
            <p:txBody>
              <a:bodyPr lIns="26670" tIns="26670" rIns="26670" bIns="26670" rtlCol="0" anchor="ctr"/>
              <a:lstStyle/>
              <a:p>
                <a:pPr algn="ctr">
                  <a:lnSpc>
                    <a:spcPts val="1841"/>
                  </a:lnSpc>
                </a:pPr>
                <a:endParaRPr/>
              </a:p>
            </p:txBody>
          </p:sp>
        </p:grpSp>
        <p:sp>
          <p:nvSpPr>
            <p:cNvPr id="6" name="Freeform 6"/>
            <p:cNvSpPr/>
            <p:nvPr/>
          </p:nvSpPr>
          <p:spPr>
            <a:xfrm>
              <a:off x="20923531" y="300021"/>
              <a:ext cx="3058365" cy="1261225"/>
            </a:xfrm>
            <a:custGeom>
              <a:avLst/>
              <a:gdLst/>
              <a:ahLst/>
              <a:cxnLst/>
              <a:rect l="l" t="t" r="r" b="b"/>
              <a:pathLst>
                <a:path w="3058365" h="1261225">
                  <a:moveTo>
                    <a:pt x="0" y="0"/>
                  </a:moveTo>
                  <a:lnTo>
                    <a:pt x="3058365" y="0"/>
                  </a:lnTo>
                  <a:lnTo>
                    <a:pt x="3058365" y="1261226"/>
                  </a:lnTo>
                  <a:lnTo>
                    <a:pt x="0" y="1261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58781" r="-19262" b="-37111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7" name="Freeform 7"/>
            <p:cNvSpPr/>
            <p:nvPr/>
          </p:nvSpPr>
          <p:spPr>
            <a:xfrm>
              <a:off x="18417218" y="657433"/>
              <a:ext cx="1886383" cy="719384"/>
            </a:xfrm>
            <a:custGeom>
              <a:avLst/>
              <a:gdLst/>
              <a:ahLst/>
              <a:cxnLst/>
              <a:rect l="l" t="t" r="r" b="b"/>
              <a:pathLst>
                <a:path w="1886383" h="719384">
                  <a:moveTo>
                    <a:pt x="0" y="0"/>
                  </a:moveTo>
                  <a:lnTo>
                    <a:pt x="1886384" y="0"/>
                  </a:lnTo>
                  <a:lnTo>
                    <a:pt x="1886384" y="719383"/>
                  </a:lnTo>
                  <a:lnTo>
                    <a:pt x="0" y="7193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3651" r="-371" b="-21928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Freeform 8"/>
            <p:cNvSpPr/>
            <p:nvPr/>
          </p:nvSpPr>
          <p:spPr>
            <a:xfrm>
              <a:off x="16211036" y="302416"/>
              <a:ext cx="1586253" cy="1178273"/>
            </a:xfrm>
            <a:custGeom>
              <a:avLst/>
              <a:gdLst/>
              <a:ahLst/>
              <a:cxnLst/>
              <a:rect l="l" t="t" r="r" b="b"/>
              <a:pathLst>
                <a:path w="1586253" h="1178273">
                  <a:moveTo>
                    <a:pt x="0" y="0"/>
                  </a:moveTo>
                  <a:lnTo>
                    <a:pt x="1586253" y="0"/>
                  </a:lnTo>
                  <a:lnTo>
                    <a:pt x="1586253" y="1178273"/>
                  </a:lnTo>
                  <a:lnTo>
                    <a:pt x="0" y="1178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5306" r="-10048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9" name="Freeform 9"/>
            <p:cNvSpPr/>
            <p:nvPr/>
          </p:nvSpPr>
          <p:spPr>
            <a:xfrm>
              <a:off x="402104" y="385766"/>
              <a:ext cx="3463427" cy="1143626"/>
            </a:xfrm>
            <a:custGeom>
              <a:avLst/>
              <a:gdLst/>
              <a:ahLst/>
              <a:cxnLst/>
              <a:rect l="l" t="t" r="r" b="b"/>
              <a:pathLst>
                <a:path w="3463427" h="1143626">
                  <a:moveTo>
                    <a:pt x="0" y="0"/>
                  </a:moveTo>
                  <a:lnTo>
                    <a:pt x="3463427" y="0"/>
                  </a:lnTo>
                  <a:lnTo>
                    <a:pt x="3463427" y="1143626"/>
                  </a:lnTo>
                  <a:lnTo>
                    <a:pt x="0" y="1143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4195036" y="354507"/>
              <a:ext cx="1645399" cy="1235206"/>
            </a:xfrm>
            <a:custGeom>
              <a:avLst/>
              <a:gdLst/>
              <a:ahLst/>
              <a:cxnLst/>
              <a:rect l="l" t="t" r="r" b="b"/>
              <a:pathLst>
                <a:path w="1645399" h="1235206">
                  <a:moveTo>
                    <a:pt x="0" y="0"/>
                  </a:moveTo>
                  <a:lnTo>
                    <a:pt x="1645399" y="0"/>
                  </a:lnTo>
                  <a:lnTo>
                    <a:pt x="1645399" y="1235206"/>
                  </a:lnTo>
                  <a:lnTo>
                    <a:pt x="0" y="12352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6169940" y="460996"/>
              <a:ext cx="2140672" cy="1055205"/>
            </a:xfrm>
            <a:custGeom>
              <a:avLst/>
              <a:gdLst/>
              <a:ahLst/>
              <a:cxnLst/>
              <a:rect l="l" t="t" r="r" b="b"/>
              <a:pathLst>
                <a:path w="2140672" h="1055205">
                  <a:moveTo>
                    <a:pt x="0" y="0"/>
                  </a:moveTo>
                  <a:lnTo>
                    <a:pt x="2140673" y="0"/>
                  </a:lnTo>
                  <a:lnTo>
                    <a:pt x="2140673" y="1055205"/>
                  </a:lnTo>
                  <a:lnTo>
                    <a:pt x="0" y="10552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734908" y="628858"/>
              <a:ext cx="6605002" cy="6909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96"/>
                </a:lnSpc>
              </a:pPr>
              <a:r>
                <a:rPr lang="en-US" sz="931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SFINANSOWANO ZE ŚRODKÓW NARODOWEGO INSTYTUTU WOLNOŚCI - CENTRUM ROZWOJU SPOŁECZEŃSTWA OBYWATELSKIEGO </a:t>
              </a:r>
              <a:r>
                <a:rPr lang="en-US" sz="93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 RAMACH RZĄDOWEGO PROGRAMU WSPARCIA ORGANIZACJI POZARZĄDOWYCH MOC MAŁYCH SPOŁECZNOŚCI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619638" y="931493"/>
            <a:ext cx="7715548" cy="3507342"/>
            <a:chOff x="0" y="0"/>
            <a:chExt cx="10287397" cy="4676457"/>
          </a:xfrm>
        </p:grpSpPr>
        <p:sp>
          <p:nvSpPr>
            <p:cNvPr id="14" name="TextBox 14"/>
            <p:cNvSpPr txBox="1"/>
            <p:nvPr/>
          </p:nvSpPr>
          <p:spPr>
            <a:xfrm>
              <a:off x="2328689" y="-361950"/>
              <a:ext cx="7958708" cy="48833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585"/>
                </a:lnSpc>
              </a:pPr>
              <a:r>
                <a:rPr lang="en-US" sz="22508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DFO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3824216"/>
              <a:ext cx="10025384" cy="8522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150"/>
                </a:lnSpc>
              </a:pPr>
              <a:r>
                <a:rPr lang="en-US" sz="3678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Dolnośląski Fundusz Odporności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815530"/>
              <a:ext cx="2328689" cy="2758145"/>
            </a:xfrm>
            <a:custGeom>
              <a:avLst/>
              <a:gdLst/>
              <a:ahLst/>
              <a:cxnLst/>
              <a:rect l="l" t="t" r="r" b="b"/>
              <a:pathLst>
                <a:path w="2328689" h="2758145">
                  <a:moveTo>
                    <a:pt x="0" y="0"/>
                  </a:moveTo>
                  <a:lnTo>
                    <a:pt x="2328689" y="0"/>
                  </a:lnTo>
                  <a:lnTo>
                    <a:pt x="2328689" y="2758145"/>
                  </a:lnTo>
                  <a:lnTo>
                    <a:pt x="0" y="27581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495566" y="1520324"/>
              <a:ext cx="1337556" cy="1220930"/>
            </a:xfrm>
            <a:custGeom>
              <a:avLst/>
              <a:gdLst/>
              <a:ahLst/>
              <a:cxnLst/>
              <a:rect l="l" t="t" r="r" b="b"/>
              <a:pathLst>
                <a:path w="1337556" h="1220930">
                  <a:moveTo>
                    <a:pt x="0" y="0"/>
                  </a:moveTo>
                  <a:lnTo>
                    <a:pt x="1337556" y="0"/>
                  </a:lnTo>
                  <a:lnTo>
                    <a:pt x="1337556" y="1220930"/>
                  </a:lnTo>
                  <a:lnTo>
                    <a:pt x="0" y="1220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8" name="Group 18"/>
          <p:cNvGrpSpPr>
            <a:grpSpLocks noChangeAspect="1"/>
          </p:cNvGrpSpPr>
          <p:nvPr/>
        </p:nvGrpSpPr>
        <p:grpSpPr>
          <a:xfrm>
            <a:off x="-318980" y="0"/>
            <a:ext cx="8877671" cy="8877671"/>
            <a:chOff x="0" y="0"/>
            <a:chExt cx="6350000" cy="63500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0" y="0"/>
                  </a:moveTo>
                  <a:lnTo>
                    <a:pt x="6350000" y="0"/>
                  </a:lnTo>
                  <a:lnTo>
                    <a:pt x="6350000" y="6350000"/>
                  </a:lnTo>
                  <a:lnTo>
                    <a:pt x="0" y="6350000"/>
                  </a:lnTo>
                  <a:close/>
                </a:path>
              </a:pathLst>
            </a:custGeom>
            <a:blipFill>
              <a:blip r:embed="rId11">
                <a:alphaModFix amt="85000"/>
              </a:blip>
              <a:stretch>
                <a:fillRect l="-24976" r="-24976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0" y="0"/>
                  </a:moveTo>
                  <a:lnTo>
                    <a:pt x="6350000" y="0"/>
                  </a:lnTo>
                  <a:lnTo>
                    <a:pt x="6350000" y="6350000"/>
                  </a:lnTo>
                  <a:lnTo>
                    <a:pt x="0" y="6350000"/>
                  </a:lnTo>
                  <a:close/>
                </a:path>
              </a:pathLst>
            </a:custGeom>
            <a:blipFill>
              <a:blip r:embed="rId12">
                <a:alphaModFix amt="85000"/>
              </a:blip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213988" y="4814611"/>
            <a:ext cx="8312759" cy="1821220"/>
            <a:chOff x="0" y="0"/>
            <a:chExt cx="1489553" cy="326342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489553" cy="326342"/>
            </a:xfrm>
            <a:custGeom>
              <a:avLst/>
              <a:gdLst/>
              <a:ahLst/>
              <a:cxnLst/>
              <a:rect l="l" t="t" r="r" b="b"/>
              <a:pathLst>
                <a:path w="1489553" h="326342">
                  <a:moveTo>
                    <a:pt x="69850" y="0"/>
                  </a:moveTo>
                  <a:lnTo>
                    <a:pt x="1419703" y="0"/>
                  </a:lnTo>
                  <a:cubicBezTo>
                    <a:pt x="1438228" y="0"/>
                    <a:pt x="1455995" y="7359"/>
                    <a:pt x="1469094" y="20459"/>
                  </a:cubicBezTo>
                  <a:cubicBezTo>
                    <a:pt x="1482193" y="33558"/>
                    <a:pt x="1489553" y="51324"/>
                    <a:pt x="1489553" y="69850"/>
                  </a:cubicBezTo>
                  <a:lnTo>
                    <a:pt x="1489553" y="256492"/>
                  </a:lnTo>
                  <a:cubicBezTo>
                    <a:pt x="1489553" y="295069"/>
                    <a:pt x="1458280" y="326342"/>
                    <a:pt x="1419703" y="326342"/>
                  </a:cubicBezTo>
                  <a:lnTo>
                    <a:pt x="69850" y="326342"/>
                  </a:lnTo>
                  <a:cubicBezTo>
                    <a:pt x="31273" y="326342"/>
                    <a:pt x="0" y="295069"/>
                    <a:pt x="0" y="256492"/>
                  </a:cubicBezTo>
                  <a:lnTo>
                    <a:pt x="0" y="69850"/>
                  </a:lnTo>
                  <a:cubicBezTo>
                    <a:pt x="0" y="31273"/>
                    <a:pt x="31273" y="0"/>
                    <a:pt x="69850" y="0"/>
                  </a:cubicBezTo>
                  <a:close/>
                </a:path>
              </a:pathLst>
            </a:custGeom>
            <a:solidFill>
              <a:srgbClr val="E05932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95250"/>
              <a:ext cx="1489553" cy="231092"/>
            </a:xfrm>
            <a:prstGeom prst="rect">
              <a:avLst/>
            </a:prstGeom>
          </p:spPr>
          <p:txBody>
            <a:bodyPr lIns="71838" tIns="71838" rIns="71838" bIns="71838" rtlCol="0" anchor="ctr"/>
            <a:lstStyle/>
            <a:p>
              <a:pPr algn="ctr">
                <a:lnSpc>
                  <a:spcPts val="3118"/>
                </a:lnSpc>
              </a:pPr>
              <a:endParaRPr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9480745" y="5432576"/>
            <a:ext cx="7779246" cy="508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3"/>
              </a:lnSpc>
              <a:spcBef>
                <a:spcPct val="0"/>
              </a:spcBef>
            </a:pPr>
            <a:r>
              <a:rPr lang="en-US" sz="3373" spc="-2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Spotkanie animacyjno-informacyjne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304587" y="7280841"/>
            <a:ext cx="8693051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9"/>
              </a:lnSpc>
              <a:spcBef>
                <a:spcPct val="0"/>
              </a:spcBef>
            </a:pPr>
            <a:r>
              <a:rPr lang="en-US" sz="1599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Prowadzenie: </a:t>
            </a:r>
            <a:r>
              <a:rPr lang="en-US" sz="1599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Kazimierz Szepiela</a:t>
            </a:r>
            <a:r>
              <a:rPr lang="en-US" sz="1599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Fundacja Wspierania Organizacji Pozarządowych “Umbrella”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810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>
            <a:off x="428625" y="428625"/>
            <a:ext cx="228600" cy="3219450"/>
          </a:xfrm>
          <a:custGeom>
            <a:avLst/>
            <a:gdLst/>
            <a:ahLst/>
            <a:cxnLst/>
            <a:rect l="l" t="t" r="r" b="b"/>
            <a:pathLst>
              <a:path w="228600" h="3219450">
                <a:moveTo>
                  <a:pt x="0" y="0"/>
                </a:moveTo>
                <a:lnTo>
                  <a:pt x="228600" y="0"/>
                </a:lnTo>
                <a:lnTo>
                  <a:pt x="228600" y="3219450"/>
                </a:lnTo>
                <a:lnTo>
                  <a:pt x="0" y="32194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TextBox 4"/>
          <p:cNvSpPr txBox="1"/>
          <p:nvPr/>
        </p:nvSpPr>
        <p:spPr>
          <a:xfrm>
            <a:off x="896112" y="615628"/>
            <a:ext cx="9582912" cy="2538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05"/>
              </a:lnSpc>
            </a:pPr>
            <a:r>
              <a:rPr lang="en-US" sz="4767" b="1" spc="-238">
                <a:solidFill>
                  <a:srgbClr val="3D623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DFO to Program wsparcia lokalnych organizacji pozarządowych i grup nieformalnych z Dolnego Śląska.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32688" y="3422410"/>
            <a:ext cx="7333488" cy="14701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69"/>
              </a:lnSpc>
            </a:pPr>
            <a:r>
              <a:rPr lang="en-US" sz="2121" b="1">
                <a:solidFill>
                  <a:srgbClr val="3D6239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Celem Funduszu Celem Programu jest wzmacnianie </a:t>
            </a:r>
            <a:r>
              <a:rPr lang="en-US" sz="2121" b="1">
                <a:solidFill>
                  <a:srgbClr val="E13B3B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odporności społecznej</a:t>
            </a:r>
            <a:r>
              <a:rPr lang="en-US" sz="2121" b="1">
                <a:solidFill>
                  <a:srgbClr val="3D6239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, rozwój współpracy lokalnej oraz podnoszenie jakości działań prowadzonych przez mieszkańców i organizacje.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32688" y="5203519"/>
            <a:ext cx="8339328" cy="1078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10"/>
              </a:lnSpc>
            </a:pPr>
            <a:r>
              <a:rPr lang="en-US" sz="1940" b="1" dirty="0">
                <a:solidFill>
                  <a:srgbClr val="3D6239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W </a:t>
            </a:r>
            <a:r>
              <a:rPr lang="en-US" sz="1940" b="1" dirty="0" err="1">
                <a:solidFill>
                  <a:srgbClr val="3D6239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jego</a:t>
            </a:r>
            <a:r>
              <a:rPr lang="en-US" sz="1940" b="1" dirty="0">
                <a:solidFill>
                  <a:srgbClr val="3D6239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1940" b="1" dirty="0" err="1">
                <a:solidFill>
                  <a:srgbClr val="3D6239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ramach</a:t>
            </a:r>
            <a:r>
              <a:rPr lang="en-US" sz="1940" b="1" dirty="0">
                <a:solidFill>
                  <a:srgbClr val="3D6239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1940" b="1" dirty="0" err="1">
                <a:solidFill>
                  <a:srgbClr val="3D6239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przeznaczymy</a:t>
            </a:r>
            <a:r>
              <a:rPr lang="en-US" sz="1940" b="1" dirty="0">
                <a:solidFill>
                  <a:srgbClr val="3D6239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888 </a:t>
            </a:r>
            <a:r>
              <a:rPr lang="en-US" sz="1940" b="1" dirty="0" err="1">
                <a:solidFill>
                  <a:srgbClr val="3D6239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tysięcy</a:t>
            </a:r>
            <a:r>
              <a:rPr lang="en-US" sz="1940" b="1" dirty="0">
                <a:solidFill>
                  <a:srgbClr val="3D6239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1940" b="1" dirty="0" err="1">
                <a:solidFill>
                  <a:srgbClr val="3D6239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złotych</a:t>
            </a:r>
            <a:r>
              <a:rPr lang="en-US" sz="1940" b="1" dirty="0">
                <a:solidFill>
                  <a:srgbClr val="3D6239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w </a:t>
            </a:r>
            <a:r>
              <a:rPr lang="en-US" sz="1940" b="1" dirty="0" err="1">
                <a:solidFill>
                  <a:srgbClr val="3D6239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podziale</a:t>
            </a:r>
            <a:r>
              <a:rPr lang="en-US" sz="1940" b="1" dirty="0">
                <a:solidFill>
                  <a:srgbClr val="3D6239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1940" b="1" dirty="0" err="1">
                <a:solidFill>
                  <a:srgbClr val="3D6239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dla</a:t>
            </a:r>
            <a:r>
              <a:rPr lang="en-US" sz="1940" b="1" dirty="0">
                <a:solidFill>
                  <a:srgbClr val="3D6239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minimum 66 </a:t>
            </a:r>
            <a:r>
              <a:rPr lang="en-US" sz="1940" b="1" dirty="0" err="1">
                <a:solidFill>
                  <a:srgbClr val="3D6239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organizacji</a:t>
            </a:r>
            <a:r>
              <a:rPr lang="en-US" sz="1940" b="1" dirty="0">
                <a:solidFill>
                  <a:srgbClr val="3D6239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1940" b="1" dirty="0" err="1">
                <a:solidFill>
                  <a:srgbClr val="3D6239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pozarządowych</a:t>
            </a:r>
            <a:r>
              <a:rPr lang="en-US" sz="1940" b="1" dirty="0">
                <a:solidFill>
                  <a:srgbClr val="3D6239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1940" b="1" dirty="0" err="1">
                <a:solidFill>
                  <a:srgbClr val="3D6239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oraz</a:t>
            </a:r>
            <a:r>
              <a:rPr lang="en-US" sz="1940" b="1" dirty="0">
                <a:solidFill>
                  <a:srgbClr val="3D6239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38 </a:t>
            </a:r>
            <a:r>
              <a:rPr lang="en-US" sz="1940" b="1" dirty="0" err="1">
                <a:solidFill>
                  <a:srgbClr val="3D6239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grup</a:t>
            </a:r>
            <a:r>
              <a:rPr lang="en-US" sz="1940" b="1" dirty="0">
                <a:solidFill>
                  <a:srgbClr val="3D6239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1940" b="1" dirty="0" err="1">
                <a:solidFill>
                  <a:srgbClr val="3D6239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nieformalnych</a:t>
            </a:r>
            <a:r>
              <a:rPr lang="en-US" sz="1940" b="1" dirty="0">
                <a:solidFill>
                  <a:srgbClr val="3D6239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. Daje to minimum 104 </a:t>
            </a:r>
            <a:r>
              <a:rPr lang="en-US" sz="1940" b="1" dirty="0" err="1">
                <a:solidFill>
                  <a:srgbClr val="3D6239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projekty</a:t>
            </a:r>
            <a:r>
              <a:rPr lang="en-US" sz="1940" b="1" dirty="0">
                <a:solidFill>
                  <a:srgbClr val="3D6239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1940" b="1" dirty="0" err="1">
                <a:solidFill>
                  <a:srgbClr val="3D6239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na</a:t>
            </a:r>
            <a:r>
              <a:rPr lang="en-US" sz="1940" b="1" dirty="0">
                <a:solidFill>
                  <a:srgbClr val="3D6239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1940" b="1" dirty="0" err="1">
                <a:solidFill>
                  <a:srgbClr val="3D6239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Dolnym</a:t>
            </a:r>
            <a:r>
              <a:rPr lang="en-US" sz="1940" b="1" dirty="0">
                <a:solidFill>
                  <a:srgbClr val="3D6239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1940" b="1" dirty="0" err="1">
                <a:solidFill>
                  <a:srgbClr val="3D6239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Śląsku</a:t>
            </a:r>
            <a:r>
              <a:rPr lang="en-US" sz="1940" b="1" dirty="0">
                <a:solidFill>
                  <a:srgbClr val="3D6239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.</a:t>
            </a:r>
          </a:p>
        </p:txBody>
      </p:sp>
      <p:sp>
        <p:nvSpPr>
          <p:cNvPr id="7" name="Freeform 7"/>
          <p:cNvSpPr/>
          <p:nvPr/>
        </p:nvSpPr>
        <p:spPr>
          <a:xfrm>
            <a:off x="647700" y="6638925"/>
            <a:ext cx="2838450" cy="1724025"/>
          </a:xfrm>
          <a:custGeom>
            <a:avLst/>
            <a:gdLst/>
            <a:ahLst/>
            <a:cxnLst/>
            <a:rect l="l" t="t" r="r" b="b"/>
            <a:pathLst>
              <a:path w="2838450" h="1724025">
                <a:moveTo>
                  <a:pt x="0" y="0"/>
                </a:moveTo>
                <a:lnTo>
                  <a:pt x="2838450" y="0"/>
                </a:lnTo>
                <a:lnTo>
                  <a:pt x="2838450" y="1724025"/>
                </a:lnTo>
                <a:lnTo>
                  <a:pt x="0" y="17240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8" name="Freeform 8"/>
          <p:cNvSpPr/>
          <p:nvPr/>
        </p:nvSpPr>
        <p:spPr>
          <a:xfrm>
            <a:off x="866775" y="7067550"/>
            <a:ext cx="657225" cy="438150"/>
          </a:xfrm>
          <a:custGeom>
            <a:avLst/>
            <a:gdLst/>
            <a:ahLst/>
            <a:cxnLst/>
            <a:rect l="l" t="t" r="r" b="b"/>
            <a:pathLst>
              <a:path w="657225" h="438150">
                <a:moveTo>
                  <a:pt x="0" y="0"/>
                </a:moveTo>
                <a:lnTo>
                  <a:pt x="657225" y="0"/>
                </a:lnTo>
                <a:lnTo>
                  <a:pt x="657225" y="438150"/>
                </a:lnTo>
                <a:lnTo>
                  <a:pt x="0" y="4381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9" name="TextBox 9"/>
          <p:cNvSpPr txBox="1"/>
          <p:nvPr/>
        </p:nvSpPr>
        <p:spPr>
          <a:xfrm>
            <a:off x="1719072" y="7003530"/>
            <a:ext cx="1060704" cy="586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89"/>
              </a:lnSpc>
            </a:pPr>
            <a:r>
              <a:rPr lang="en-US" sz="4171" b="1">
                <a:solidFill>
                  <a:srgbClr val="3D623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888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865376" y="7623572"/>
            <a:ext cx="804672" cy="459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56"/>
              </a:lnSpc>
            </a:pPr>
            <a:r>
              <a:rPr lang="en-US" sz="1687" b="1">
                <a:solidFill>
                  <a:srgbClr val="3D6239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tysięcy</a:t>
            </a:r>
          </a:p>
          <a:p>
            <a:pPr algn="l">
              <a:lnSpc>
                <a:spcPts val="1856"/>
              </a:lnSpc>
            </a:pPr>
            <a:r>
              <a:rPr lang="en-US" sz="1687" b="1">
                <a:solidFill>
                  <a:srgbClr val="3D6239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złotych</a:t>
            </a:r>
          </a:p>
        </p:txBody>
      </p:sp>
      <p:sp>
        <p:nvSpPr>
          <p:cNvPr id="11" name="Freeform 11"/>
          <p:cNvSpPr/>
          <p:nvPr/>
        </p:nvSpPr>
        <p:spPr>
          <a:xfrm>
            <a:off x="3257550" y="6638925"/>
            <a:ext cx="2838450" cy="1724025"/>
          </a:xfrm>
          <a:custGeom>
            <a:avLst/>
            <a:gdLst/>
            <a:ahLst/>
            <a:cxnLst/>
            <a:rect l="l" t="t" r="r" b="b"/>
            <a:pathLst>
              <a:path w="2838450" h="1724025">
                <a:moveTo>
                  <a:pt x="0" y="0"/>
                </a:moveTo>
                <a:lnTo>
                  <a:pt x="2838450" y="0"/>
                </a:lnTo>
                <a:lnTo>
                  <a:pt x="2838450" y="1724025"/>
                </a:lnTo>
                <a:lnTo>
                  <a:pt x="0" y="172402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2" name="Freeform 12"/>
          <p:cNvSpPr/>
          <p:nvPr/>
        </p:nvSpPr>
        <p:spPr>
          <a:xfrm>
            <a:off x="3476625" y="7067550"/>
            <a:ext cx="666750" cy="438150"/>
          </a:xfrm>
          <a:custGeom>
            <a:avLst/>
            <a:gdLst/>
            <a:ahLst/>
            <a:cxnLst/>
            <a:rect l="l" t="t" r="r" b="b"/>
            <a:pathLst>
              <a:path w="666750" h="438150">
                <a:moveTo>
                  <a:pt x="0" y="0"/>
                </a:moveTo>
                <a:lnTo>
                  <a:pt x="666750" y="0"/>
                </a:lnTo>
                <a:lnTo>
                  <a:pt x="666750" y="438150"/>
                </a:lnTo>
                <a:lnTo>
                  <a:pt x="0" y="4381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3" name="TextBox 13"/>
          <p:cNvSpPr txBox="1"/>
          <p:nvPr/>
        </p:nvSpPr>
        <p:spPr>
          <a:xfrm>
            <a:off x="3931920" y="7614285"/>
            <a:ext cx="1737360" cy="4687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15"/>
              </a:lnSpc>
            </a:pPr>
            <a:r>
              <a:rPr lang="en-US" sz="1650" b="1">
                <a:solidFill>
                  <a:srgbClr val="3D6239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organizacji pozarządowych</a:t>
            </a:r>
          </a:p>
        </p:txBody>
      </p:sp>
      <p:sp>
        <p:nvSpPr>
          <p:cNvPr id="14" name="Freeform 14"/>
          <p:cNvSpPr/>
          <p:nvPr/>
        </p:nvSpPr>
        <p:spPr>
          <a:xfrm>
            <a:off x="5876925" y="6638925"/>
            <a:ext cx="2838450" cy="1724025"/>
          </a:xfrm>
          <a:custGeom>
            <a:avLst/>
            <a:gdLst/>
            <a:ahLst/>
            <a:cxnLst/>
            <a:rect l="l" t="t" r="r" b="b"/>
            <a:pathLst>
              <a:path w="2838450" h="1724025">
                <a:moveTo>
                  <a:pt x="0" y="0"/>
                </a:moveTo>
                <a:lnTo>
                  <a:pt x="2838450" y="0"/>
                </a:lnTo>
                <a:lnTo>
                  <a:pt x="2838450" y="1724025"/>
                </a:lnTo>
                <a:lnTo>
                  <a:pt x="0" y="172402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5" name="Freeform 15"/>
          <p:cNvSpPr/>
          <p:nvPr/>
        </p:nvSpPr>
        <p:spPr>
          <a:xfrm>
            <a:off x="6096000" y="7067550"/>
            <a:ext cx="657225" cy="438150"/>
          </a:xfrm>
          <a:custGeom>
            <a:avLst/>
            <a:gdLst/>
            <a:ahLst/>
            <a:cxnLst/>
            <a:rect l="l" t="t" r="r" b="b"/>
            <a:pathLst>
              <a:path w="657225" h="438150">
                <a:moveTo>
                  <a:pt x="0" y="0"/>
                </a:moveTo>
                <a:lnTo>
                  <a:pt x="657225" y="0"/>
                </a:lnTo>
                <a:lnTo>
                  <a:pt x="657225" y="438150"/>
                </a:lnTo>
                <a:lnTo>
                  <a:pt x="0" y="43815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6" name="TextBox 16"/>
          <p:cNvSpPr txBox="1"/>
          <p:nvPr/>
        </p:nvSpPr>
        <p:spPr>
          <a:xfrm>
            <a:off x="7114032" y="7003530"/>
            <a:ext cx="694944" cy="586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89"/>
              </a:lnSpc>
            </a:pPr>
            <a:r>
              <a:rPr lang="en-US" sz="4171" b="1">
                <a:solidFill>
                  <a:srgbClr val="3D623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38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638543" y="7613809"/>
            <a:ext cx="1848231" cy="4873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897"/>
              </a:lnSpc>
            </a:pPr>
            <a:r>
              <a:rPr lang="en-US" sz="1725" b="1" dirty="0" err="1">
                <a:solidFill>
                  <a:srgbClr val="3D6239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grup</a:t>
            </a:r>
            <a:r>
              <a:rPr lang="en-US" sz="1725" b="1" dirty="0">
                <a:solidFill>
                  <a:srgbClr val="3D6239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1725" b="1" dirty="0" err="1">
                <a:solidFill>
                  <a:srgbClr val="3D6239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nieformalnych</a:t>
            </a:r>
            <a:endParaRPr lang="en-US" sz="1725" b="1" dirty="0">
              <a:solidFill>
                <a:srgbClr val="3D6239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</p:txBody>
      </p:sp>
      <p:sp>
        <p:nvSpPr>
          <p:cNvPr id="18" name="Freeform 18"/>
          <p:cNvSpPr/>
          <p:nvPr/>
        </p:nvSpPr>
        <p:spPr>
          <a:xfrm>
            <a:off x="8486775" y="6638925"/>
            <a:ext cx="3057525" cy="1724025"/>
          </a:xfrm>
          <a:custGeom>
            <a:avLst/>
            <a:gdLst/>
            <a:ahLst/>
            <a:cxnLst/>
            <a:rect l="l" t="t" r="r" b="b"/>
            <a:pathLst>
              <a:path w="3057525" h="1724025">
                <a:moveTo>
                  <a:pt x="0" y="0"/>
                </a:moveTo>
                <a:lnTo>
                  <a:pt x="3057525" y="0"/>
                </a:lnTo>
                <a:lnTo>
                  <a:pt x="3057525" y="1724025"/>
                </a:lnTo>
                <a:lnTo>
                  <a:pt x="0" y="172402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9" name="Freeform 19"/>
          <p:cNvSpPr/>
          <p:nvPr/>
        </p:nvSpPr>
        <p:spPr>
          <a:xfrm>
            <a:off x="8705850" y="7067550"/>
            <a:ext cx="657225" cy="647700"/>
          </a:xfrm>
          <a:custGeom>
            <a:avLst/>
            <a:gdLst/>
            <a:ahLst/>
            <a:cxnLst/>
            <a:rect l="l" t="t" r="r" b="b"/>
            <a:pathLst>
              <a:path w="657225" h="647700">
                <a:moveTo>
                  <a:pt x="0" y="0"/>
                </a:moveTo>
                <a:lnTo>
                  <a:pt x="657225" y="0"/>
                </a:lnTo>
                <a:lnTo>
                  <a:pt x="65722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0" name="TextBox 20"/>
          <p:cNvSpPr txBox="1"/>
          <p:nvPr/>
        </p:nvSpPr>
        <p:spPr>
          <a:xfrm>
            <a:off x="9667875" y="7115175"/>
            <a:ext cx="1060704" cy="586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89"/>
              </a:lnSpc>
            </a:pPr>
            <a:r>
              <a:rPr lang="en-US" sz="4171" b="1">
                <a:solidFill>
                  <a:srgbClr val="3D623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104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710928" y="7758589"/>
            <a:ext cx="950976" cy="240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7"/>
              </a:lnSpc>
            </a:pPr>
            <a:r>
              <a:rPr lang="en-US" sz="1725" b="1">
                <a:solidFill>
                  <a:srgbClr val="3D6239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projekty</a:t>
            </a:r>
          </a:p>
        </p:txBody>
      </p:sp>
      <p:sp>
        <p:nvSpPr>
          <p:cNvPr id="22" name="Freeform 22"/>
          <p:cNvSpPr/>
          <p:nvPr/>
        </p:nvSpPr>
        <p:spPr>
          <a:xfrm>
            <a:off x="10479024" y="0"/>
            <a:ext cx="7808976" cy="9009606"/>
          </a:xfrm>
          <a:custGeom>
            <a:avLst/>
            <a:gdLst/>
            <a:ahLst/>
            <a:cxnLst/>
            <a:rect l="l" t="t" r="r" b="b"/>
            <a:pathLst>
              <a:path w="7808976" h="9009606">
                <a:moveTo>
                  <a:pt x="0" y="0"/>
                </a:moveTo>
                <a:lnTo>
                  <a:pt x="7808976" y="0"/>
                </a:lnTo>
                <a:lnTo>
                  <a:pt x="7808976" y="9009606"/>
                </a:lnTo>
                <a:lnTo>
                  <a:pt x="0" y="900960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3" name="Freeform 23"/>
          <p:cNvSpPr/>
          <p:nvPr/>
        </p:nvSpPr>
        <p:spPr>
          <a:xfrm>
            <a:off x="10926318" y="0"/>
            <a:ext cx="7361682" cy="8561002"/>
          </a:xfrm>
          <a:custGeom>
            <a:avLst/>
            <a:gdLst/>
            <a:ahLst/>
            <a:cxnLst/>
            <a:rect l="l" t="t" r="r" b="b"/>
            <a:pathLst>
              <a:path w="7361682" h="8561002">
                <a:moveTo>
                  <a:pt x="0" y="0"/>
                </a:moveTo>
                <a:lnTo>
                  <a:pt x="7361682" y="0"/>
                </a:lnTo>
                <a:lnTo>
                  <a:pt x="7361682" y="8561002"/>
                </a:lnTo>
                <a:lnTo>
                  <a:pt x="0" y="8561002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4" name="TextBox 24"/>
          <p:cNvSpPr txBox="1"/>
          <p:nvPr/>
        </p:nvSpPr>
        <p:spPr>
          <a:xfrm>
            <a:off x="4443984" y="7003530"/>
            <a:ext cx="749808" cy="586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89"/>
              </a:lnSpc>
            </a:pPr>
            <a:r>
              <a:rPr lang="en-US" sz="4171" b="1">
                <a:solidFill>
                  <a:srgbClr val="3D623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66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4297680" y="6802850"/>
            <a:ext cx="1024128" cy="229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32"/>
              </a:lnSpc>
            </a:pPr>
            <a:r>
              <a:rPr lang="en-US" sz="1575" b="1">
                <a:solidFill>
                  <a:srgbClr val="3D6239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minimum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656064" y="6837997"/>
            <a:ext cx="1024128" cy="229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32"/>
              </a:lnSpc>
            </a:pPr>
            <a:r>
              <a:rPr lang="en-US" sz="1575" b="1" dirty="0">
                <a:solidFill>
                  <a:srgbClr val="3D6239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minimum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0" y="8877671"/>
            <a:ext cx="18288000" cy="1409329"/>
            <a:chOff x="0" y="0"/>
            <a:chExt cx="24384000" cy="1879105"/>
          </a:xfrm>
        </p:grpSpPr>
        <p:grpSp>
          <p:nvGrpSpPr>
            <p:cNvPr id="28" name="Group 28"/>
            <p:cNvGrpSpPr/>
            <p:nvPr/>
          </p:nvGrpSpPr>
          <p:grpSpPr>
            <a:xfrm>
              <a:off x="0" y="0"/>
              <a:ext cx="24384000" cy="1879105"/>
              <a:chOff x="0" y="0"/>
              <a:chExt cx="4644571" cy="357925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4644572" cy="357925"/>
              </a:xfrm>
              <a:custGeom>
                <a:avLst/>
                <a:gdLst/>
                <a:ahLst/>
                <a:cxnLst/>
                <a:rect l="l" t="t" r="r" b="b"/>
                <a:pathLst>
                  <a:path w="4644572" h="357925">
                    <a:moveTo>
                      <a:pt x="0" y="0"/>
                    </a:moveTo>
                    <a:lnTo>
                      <a:pt x="4644572" y="0"/>
                    </a:lnTo>
                    <a:lnTo>
                      <a:pt x="4644572" y="357925"/>
                    </a:lnTo>
                    <a:lnTo>
                      <a:pt x="0" y="35792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0" y="-38100"/>
                <a:ext cx="4644571" cy="396025"/>
              </a:xfrm>
              <a:prstGeom prst="rect">
                <a:avLst/>
              </a:prstGeom>
            </p:spPr>
            <p:txBody>
              <a:bodyPr lIns="26670" tIns="26670" rIns="26670" bIns="26670" rtlCol="0" anchor="ctr"/>
              <a:lstStyle/>
              <a:p>
                <a:pPr algn="ctr">
                  <a:lnSpc>
                    <a:spcPts val="1841"/>
                  </a:lnSpc>
                </a:pPr>
                <a:endParaRPr/>
              </a:p>
            </p:txBody>
          </p:sp>
        </p:grpSp>
        <p:sp>
          <p:nvSpPr>
            <p:cNvPr id="31" name="Freeform 31"/>
            <p:cNvSpPr/>
            <p:nvPr/>
          </p:nvSpPr>
          <p:spPr>
            <a:xfrm>
              <a:off x="20923531" y="300021"/>
              <a:ext cx="3058365" cy="1261225"/>
            </a:xfrm>
            <a:custGeom>
              <a:avLst/>
              <a:gdLst/>
              <a:ahLst/>
              <a:cxnLst/>
              <a:rect l="l" t="t" r="r" b="b"/>
              <a:pathLst>
                <a:path w="3058365" h="1261225">
                  <a:moveTo>
                    <a:pt x="0" y="0"/>
                  </a:moveTo>
                  <a:lnTo>
                    <a:pt x="3058365" y="0"/>
                  </a:lnTo>
                  <a:lnTo>
                    <a:pt x="3058365" y="1261226"/>
                  </a:lnTo>
                  <a:lnTo>
                    <a:pt x="0" y="1261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t="-58781" r="-19262" b="-37111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32" name="Freeform 32"/>
            <p:cNvSpPr/>
            <p:nvPr/>
          </p:nvSpPr>
          <p:spPr>
            <a:xfrm>
              <a:off x="18417218" y="657433"/>
              <a:ext cx="1886383" cy="719384"/>
            </a:xfrm>
            <a:custGeom>
              <a:avLst/>
              <a:gdLst/>
              <a:ahLst/>
              <a:cxnLst/>
              <a:rect l="l" t="t" r="r" b="b"/>
              <a:pathLst>
                <a:path w="1886383" h="719384">
                  <a:moveTo>
                    <a:pt x="0" y="0"/>
                  </a:moveTo>
                  <a:lnTo>
                    <a:pt x="1886384" y="0"/>
                  </a:lnTo>
                  <a:lnTo>
                    <a:pt x="1886384" y="719383"/>
                  </a:lnTo>
                  <a:lnTo>
                    <a:pt x="0" y="7193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t="-23651" r="-371" b="-21928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33" name="Freeform 33"/>
            <p:cNvSpPr/>
            <p:nvPr/>
          </p:nvSpPr>
          <p:spPr>
            <a:xfrm>
              <a:off x="16211036" y="302416"/>
              <a:ext cx="1586253" cy="1178273"/>
            </a:xfrm>
            <a:custGeom>
              <a:avLst/>
              <a:gdLst/>
              <a:ahLst/>
              <a:cxnLst/>
              <a:rect l="l" t="t" r="r" b="b"/>
              <a:pathLst>
                <a:path w="1586253" h="1178273">
                  <a:moveTo>
                    <a:pt x="0" y="0"/>
                  </a:moveTo>
                  <a:lnTo>
                    <a:pt x="1586253" y="0"/>
                  </a:lnTo>
                  <a:lnTo>
                    <a:pt x="1586253" y="1178273"/>
                  </a:lnTo>
                  <a:lnTo>
                    <a:pt x="0" y="1178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 l="-15306" r="-10048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34" name="Freeform 34"/>
            <p:cNvSpPr/>
            <p:nvPr/>
          </p:nvSpPr>
          <p:spPr>
            <a:xfrm>
              <a:off x="402104" y="385766"/>
              <a:ext cx="3463427" cy="1143626"/>
            </a:xfrm>
            <a:custGeom>
              <a:avLst/>
              <a:gdLst/>
              <a:ahLst/>
              <a:cxnLst/>
              <a:rect l="l" t="t" r="r" b="b"/>
              <a:pathLst>
                <a:path w="3463427" h="1143626">
                  <a:moveTo>
                    <a:pt x="0" y="0"/>
                  </a:moveTo>
                  <a:lnTo>
                    <a:pt x="3463427" y="0"/>
                  </a:lnTo>
                  <a:lnTo>
                    <a:pt x="3463427" y="1143626"/>
                  </a:lnTo>
                  <a:lnTo>
                    <a:pt x="0" y="1143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35" name="Freeform 35"/>
            <p:cNvSpPr/>
            <p:nvPr/>
          </p:nvSpPr>
          <p:spPr>
            <a:xfrm>
              <a:off x="4195036" y="354507"/>
              <a:ext cx="1645399" cy="1235206"/>
            </a:xfrm>
            <a:custGeom>
              <a:avLst/>
              <a:gdLst/>
              <a:ahLst/>
              <a:cxnLst/>
              <a:rect l="l" t="t" r="r" b="b"/>
              <a:pathLst>
                <a:path w="1645399" h="1235206">
                  <a:moveTo>
                    <a:pt x="0" y="0"/>
                  </a:moveTo>
                  <a:lnTo>
                    <a:pt x="1645399" y="0"/>
                  </a:lnTo>
                  <a:lnTo>
                    <a:pt x="1645399" y="1235206"/>
                  </a:lnTo>
                  <a:lnTo>
                    <a:pt x="0" y="12352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36" name="Freeform 36"/>
            <p:cNvSpPr/>
            <p:nvPr/>
          </p:nvSpPr>
          <p:spPr>
            <a:xfrm>
              <a:off x="6169940" y="460996"/>
              <a:ext cx="2140672" cy="1055205"/>
            </a:xfrm>
            <a:custGeom>
              <a:avLst/>
              <a:gdLst/>
              <a:ahLst/>
              <a:cxnLst/>
              <a:rect l="l" t="t" r="r" b="b"/>
              <a:pathLst>
                <a:path w="2140672" h="1055205">
                  <a:moveTo>
                    <a:pt x="0" y="0"/>
                  </a:moveTo>
                  <a:lnTo>
                    <a:pt x="2140673" y="0"/>
                  </a:lnTo>
                  <a:lnTo>
                    <a:pt x="2140673" y="1055205"/>
                  </a:lnTo>
                  <a:lnTo>
                    <a:pt x="0" y="10552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8734908" y="628858"/>
              <a:ext cx="6605002" cy="6909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96"/>
                </a:lnSpc>
              </a:pPr>
              <a:r>
                <a:rPr lang="en-US" sz="931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SFINANSOWANO ZE ŚRODKÓW NARODOWEGO INSTYTUTU WOLNOŚCI - CENTRUM ROZWOJU SPOŁECZEŃSTWA OBYWATELSKIEGO </a:t>
              </a:r>
              <a:r>
                <a:rPr lang="en-US" sz="93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 RAMACH RZĄDOWEGO PROGRAMU WSPARCIA ORGANIZACJI POZARZĄDOWYCH MOC MAŁYCH SPOŁECZNOŚCI</a:t>
              </a:r>
            </a:p>
          </p:txBody>
        </p:sp>
      </p:grpSp>
      <p:sp>
        <p:nvSpPr>
          <p:cNvPr id="39" name="TextBox 26">
            <a:extLst>
              <a:ext uri="{FF2B5EF4-FFF2-40B4-BE49-F238E27FC236}">
                <a16:creationId xmlns:a16="http://schemas.microsoft.com/office/drawing/2014/main" id="{6AD7CBF0-428B-E687-86E6-A8C9C79960D3}"/>
              </a:ext>
            </a:extLst>
          </p:cNvPr>
          <p:cNvSpPr txBox="1"/>
          <p:nvPr/>
        </p:nvSpPr>
        <p:spPr>
          <a:xfrm>
            <a:off x="6966395" y="6819709"/>
            <a:ext cx="1024128" cy="229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32"/>
              </a:lnSpc>
            </a:pPr>
            <a:r>
              <a:rPr lang="en-US" sz="1575" b="1" dirty="0">
                <a:solidFill>
                  <a:srgbClr val="3D6239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minimum</a:t>
            </a:r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2400300" cy="2790825"/>
          </a:xfrm>
          <a:custGeom>
            <a:avLst/>
            <a:gdLst/>
            <a:ahLst/>
            <a:cxnLst/>
            <a:rect l="l" t="t" r="r" b="b"/>
            <a:pathLst>
              <a:path w="2400300" h="2790825">
                <a:moveTo>
                  <a:pt x="0" y="0"/>
                </a:moveTo>
                <a:lnTo>
                  <a:pt x="2400300" y="0"/>
                </a:lnTo>
                <a:lnTo>
                  <a:pt x="2400300" y="2790825"/>
                </a:lnTo>
                <a:lnTo>
                  <a:pt x="0" y="27908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>
            <a:off x="15240000" y="0"/>
            <a:ext cx="3048000" cy="2143125"/>
          </a:xfrm>
          <a:custGeom>
            <a:avLst/>
            <a:gdLst/>
            <a:ahLst/>
            <a:cxnLst/>
            <a:rect l="l" t="t" r="r" b="b"/>
            <a:pathLst>
              <a:path w="3048000" h="2143125">
                <a:moveTo>
                  <a:pt x="0" y="0"/>
                </a:moveTo>
                <a:lnTo>
                  <a:pt x="3048000" y="0"/>
                </a:lnTo>
                <a:lnTo>
                  <a:pt x="3048000" y="2143125"/>
                </a:lnTo>
                <a:lnTo>
                  <a:pt x="0" y="21431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>
            <a:off x="17630775" y="7715250"/>
            <a:ext cx="657225" cy="1076325"/>
          </a:xfrm>
          <a:custGeom>
            <a:avLst/>
            <a:gdLst/>
            <a:ahLst/>
            <a:cxnLst/>
            <a:rect l="l" t="t" r="r" b="b"/>
            <a:pathLst>
              <a:path w="657225" h="1076325">
                <a:moveTo>
                  <a:pt x="0" y="0"/>
                </a:moveTo>
                <a:lnTo>
                  <a:pt x="657225" y="0"/>
                </a:lnTo>
                <a:lnTo>
                  <a:pt x="657225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Freeform 6"/>
          <p:cNvSpPr/>
          <p:nvPr/>
        </p:nvSpPr>
        <p:spPr>
          <a:xfrm>
            <a:off x="209550" y="209550"/>
            <a:ext cx="8934450" cy="8153400"/>
          </a:xfrm>
          <a:custGeom>
            <a:avLst/>
            <a:gdLst/>
            <a:ahLst/>
            <a:cxnLst/>
            <a:rect l="l" t="t" r="r" b="b"/>
            <a:pathLst>
              <a:path w="8934450" h="8153400">
                <a:moveTo>
                  <a:pt x="0" y="0"/>
                </a:moveTo>
                <a:lnTo>
                  <a:pt x="8934450" y="0"/>
                </a:lnTo>
                <a:lnTo>
                  <a:pt x="8934450" y="8153400"/>
                </a:lnTo>
                <a:lnTo>
                  <a:pt x="0" y="81534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7" name="TextBox 7"/>
          <p:cNvSpPr txBox="1"/>
          <p:nvPr/>
        </p:nvSpPr>
        <p:spPr>
          <a:xfrm>
            <a:off x="9985248" y="931182"/>
            <a:ext cx="5468112" cy="6606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08"/>
              </a:lnSpc>
            </a:pPr>
            <a:r>
              <a:rPr lang="en-US" sz="5008" b="1">
                <a:solidFill>
                  <a:srgbClr val="38664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Czemu to służy?</a:t>
            </a:r>
          </a:p>
        </p:txBody>
      </p:sp>
      <p:sp>
        <p:nvSpPr>
          <p:cNvPr id="8" name="Freeform 8"/>
          <p:cNvSpPr/>
          <p:nvPr/>
        </p:nvSpPr>
        <p:spPr>
          <a:xfrm>
            <a:off x="9791700" y="1714500"/>
            <a:ext cx="5886450" cy="219075"/>
          </a:xfrm>
          <a:custGeom>
            <a:avLst/>
            <a:gdLst/>
            <a:ahLst/>
            <a:cxnLst/>
            <a:rect l="l" t="t" r="r" b="b"/>
            <a:pathLst>
              <a:path w="5886450" h="219075">
                <a:moveTo>
                  <a:pt x="0" y="0"/>
                </a:moveTo>
                <a:lnTo>
                  <a:pt x="5886450" y="0"/>
                </a:lnTo>
                <a:lnTo>
                  <a:pt x="588645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9" name="Freeform 9"/>
          <p:cNvSpPr/>
          <p:nvPr/>
        </p:nvSpPr>
        <p:spPr>
          <a:xfrm>
            <a:off x="15668625" y="1495425"/>
            <a:ext cx="447675" cy="438150"/>
          </a:xfrm>
          <a:custGeom>
            <a:avLst/>
            <a:gdLst/>
            <a:ahLst/>
            <a:cxnLst/>
            <a:rect l="l" t="t" r="r" b="b"/>
            <a:pathLst>
              <a:path w="447675" h="438150">
                <a:moveTo>
                  <a:pt x="0" y="0"/>
                </a:moveTo>
                <a:lnTo>
                  <a:pt x="447675" y="0"/>
                </a:lnTo>
                <a:lnTo>
                  <a:pt x="447675" y="438150"/>
                </a:lnTo>
                <a:lnTo>
                  <a:pt x="0" y="43815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0" name="Freeform 10"/>
          <p:cNvSpPr/>
          <p:nvPr/>
        </p:nvSpPr>
        <p:spPr>
          <a:xfrm>
            <a:off x="15887700" y="1495425"/>
            <a:ext cx="447675" cy="438150"/>
          </a:xfrm>
          <a:custGeom>
            <a:avLst/>
            <a:gdLst/>
            <a:ahLst/>
            <a:cxnLst/>
            <a:rect l="l" t="t" r="r" b="b"/>
            <a:pathLst>
              <a:path w="447675" h="438150">
                <a:moveTo>
                  <a:pt x="0" y="0"/>
                </a:moveTo>
                <a:lnTo>
                  <a:pt x="447675" y="0"/>
                </a:lnTo>
                <a:lnTo>
                  <a:pt x="447675" y="438150"/>
                </a:lnTo>
                <a:lnTo>
                  <a:pt x="0" y="43815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1" name="Freeform 11"/>
          <p:cNvSpPr/>
          <p:nvPr/>
        </p:nvSpPr>
        <p:spPr>
          <a:xfrm>
            <a:off x="9791700" y="2143125"/>
            <a:ext cx="666750" cy="647700"/>
          </a:xfrm>
          <a:custGeom>
            <a:avLst/>
            <a:gdLst/>
            <a:ahLst/>
            <a:cxnLst/>
            <a:rect l="l" t="t" r="r" b="b"/>
            <a:pathLst>
              <a:path w="666750" h="647700">
                <a:moveTo>
                  <a:pt x="0" y="0"/>
                </a:moveTo>
                <a:lnTo>
                  <a:pt x="666750" y="0"/>
                </a:lnTo>
                <a:lnTo>
                  <a:pt x="666750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2" name="TextBox 12"/>
          <p:cNvSpPr txBox="1"/>
          <p:nvPr/>
        </p:nvSpPr>
        <p:spPr>
          <a:xfrm>
            <a:off x="10753344" y="2347341"/>
            <a:ext cx="2962656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52"/>
              </a:lnSpc>
            </a:pPr>
            <a:r>
              <a:rPr lang="en-US" sz="2043" b="1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Odpowiedź na kryzysy</a:t>
            </a:r>
          </a:p>
        </p:txBody>
      </p:sp>
      <p:sp>
        <p:nvSpPr>
          <p:cNvPr id="13" name="Freeform 13"/>
          <p:cNvSpPr/>
          <p:nvPr/>
        </p:nvSpPr>
        <p:spPr>
          <a:xfrm>
            <a:off x="9791700" y="2781300"/>
            <a:ext cx="7191375" cy="219075"/>
          </a:xfrm>
          <a:custGeom>
            <a:avLst/>
            <a:gdLst/>
            <a:ahLst/>
            <a:cxnLst/>
            <a:rect l="l" t="t" r="r" b="b"/>
            <a:pathLst>
              <a:path w="7191375" h="219075">
                <a:moveTo>
                  <a:pt x="0" y="0"/>
                </a:moveTo>
                <a:lnTo>
                  <a:pt x="7191375" y="0"/>
                </a:lnTo>
                <a:lnTo>
                  <a:pt x="719137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4" name="Freeform 14"/>
          <p:cNvSpPr/>
          <p:nvPr/>
        </p:nvSpPr>
        <p:spPr>
          <a:xfrm>
            <a:off x="9791700" y="3000375"/>
            <a:ext cx="666750" cy="428625"/>
          </a:xfrm>
          <a:custGeom>
            <a:avLst/>
            <a:gdLst/>
            <a:ahLst/>
            <a:cxnLst/>
            <a:rect l="l" t="t" r="r" b="b"/>
            <a:pathLst>
              <a:path w="666750" h="428625">
                <a:moveTo>
                  <a:pt x="0" y="0"/>
                </a:moveTo>
                <a:lnTo>
                  <a:pt x="666750" y="0"/>
                </a:lnTo>
                <a:lnTo>
                  <a:pt x="666750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5" name="TextBox 15"/>
          <p:cNvSpPr txBox="1"/>
          <p:nvPr/>
        </p:nvSpPr>
        <p:spPr>
          <a:xfrm>
            <a:off x="10753344" y="3081718"/>
            <a:ext cx="4315968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90"/>
              </a:lnSpc>
            </a:pPr>
            <a:r>
              <a:rPr lang="en-US" sz="1992" b="1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Organizacje/ społeczność lokalna</a:t>
            </a:r>
          </a:p>
        </p:txBody>
      </p:sp>
      <p:sp>
        <p:nvSpPr>
          <p:cNvPr id="16" name="Freeform 16"/>
          <p:cNvSpPr/>
          <p:nvPr/>
        </p:nvSpPr>
        <p:spPr>
          <a:xfrm>
            <a:off x="9791700" y="3429000"/>
            <a:ext cx="7191375" cy="219075"/>
          </a:xfrm>
          <a:custGeom>
            <a:avLst/>
            <a:gdLst/>
            <a:ahLst/>
            <a:cxnLst/>
            <a:rect l="l" t="t" r="r" b="b"/>
            <a:pathLst>
              <a:path w="7191375" h="219075">
                <a:moveTo>
                  <a:pt x="0" y="0"/>
                </a:moveTo>
                <a:lnTo>
                  <a:pt x="7191375" y="0"/>
                </a:lnTo>
                <a:lnTo>
                  <a:pt x="719137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7" name="Freeform 17"/>
          <p:cNvSpPr/>
          <p:nvPr/>
        </p:nvSpPr>
        <p:spPr>
          <a:xfrm>
            <a:off x="9791700" y="3638550"/>
            <a:ext cx="666750" cy="647700"/>
          </a:xfrm>
          <a:custGeom>
            <a:avLst/>
            <a:gdLst/>
            <a:ahLst/>
            <a:cxnLst/>
            <a:rect l="l" t="t" r="r" b="b"/>
            <a:pathLst>
              <a:path w="666750" h="647700">
                <a:moveTo>
                  <a:pt x="0" y="0"/>
                </a:moveTo>
                <a:lnTo>
                  <a:pt x="666750" y="0"/>
                </a:lnTo>
                <a:lnTo>
                  <a:pt x="666750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8" name="TextBox 18"/>
          <p:cNvSpPr txBox="1"/>
          <p:nvPr/>
        </p:nvSpPr>
        <p:spPr>
          <a:xfrm>
            <a:off x="10753344" y="3810572"/>
            <a:ext cx="5047488" cy="571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9"/>
              </a:lnSpc>
            </a:pPr>
            <a:r>
              <a:rPr lang="en-US" sz="1882" b="1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Podtrzymanie gotowości do działania-dlatego współpraca jest kluczowa</a:t>
            </a:r>
          </a:p>
        </p:txBody>
      </p:sp>
      <p:sp>
        <p:nvSpPr>
          <p:cNvPr id="19" name="Freeform 19"/>
          <p:cNvSpPr/>
          <p:nvPr/>
        </p:nvSpPr>
        <p:spPr>
          <a:xfrm>
            <a:off x="9791700" y="4495800"/>
            <a:ext cx="7191375" cy="219075"/>
          </a:xfrm>
          <a:custGeom>
            <a:avLst/>
            <a:gdLst/>
            <a:ahLst/>
            <a:cxnLst/>
            <a:rect l="l" t="t" r="r" b="b"/>
            <a:pathLst>
              <a:path w="7191375" h="219075">
                <a:moveTo>
                  <a:pt x="0" y="0"/>
                </a:moveTo>
                <a:lnTo>
                  <a:pt x="7191375" y="0"/>
                </a:lnTo>
                <a:lnTo>
                  <a:pt x="719137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0" name="Freeform 20"/>
          <p:cNvSpPr/>
          <p:nvPr/>
        </p:nvSpPr>
        <p:spPr>
          <a:xfrm>
            <a:off x="9791700" y="4714875"/>
            <a:ext cx="666750" cy="647700"/>
          </a:xfrm>
          <a:custGeom>
            <a:avLst/>
            <a:gdLst/>
            <a:ahLst/>
            <a:cxnLst/>
            <a:rect l="l" t="t" r="r" b="b"/>
            <a:pathLst>
              <a:path w="666750" h="647700">
                <a:moveTo>
                  <a:pt x="0" y="0"/>
                </a:moveTo>
                <a:lnTo>
                  <a:pt x="666750" y="0"/>
                </a:lnTo>
                <a:lnTo>
                  <a:pt x="666750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1" name="TextBox 21"/>
          <p:cNvSpPr txBox="1"/>
          <p:nvPr/>
        </p:nvSpPr>
        <p:spPr>
          <a:xfrm>
            <a:off x="10753344" y="4806696"/>
            <a:ext cx="4389120" cy="295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01"/>
              </a:lnSpc>
            </a:pPr>
            <a:r>
              <a:rPr lang="en-US" sz="1917" b="1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Wiedza, umiejętności, motywacja</a:t>
            </a:r>
          </a:p>
        </p:txBody>
      </p:sp>
      <p:sp>
        <p:nvSpPr>
          <p:cNvPr id="22" name="Freeform 22"/>
          <p:cNvSpPr/>
          <p:nvPr/>
        </p:nvSpPr>
        <p:spPr>
          <a:xfrm>
            <a:off x="9791700" y="5353050"/>
            <a:ext cx="7191375" cy="219075"/>
          </a:xfrm>
          <a:custGeom>
            <a:avLst/>
            <a:gdLst/>
            <a:ahLst/>
            <a:cxnLst/>
            <a:rect l="l" t="t" r="r" b="b"/>
            <a:pathLst>
              <a:path w="7191375" h="219075">
                <a:moveTo>
                  <a:pt x="0" y="0"/>
                </a:moveTo>
                <a:lnTo>
                  <a:pt x="7191375" y="0"/>
                </a:lnTo>
                <a:lnTo>
                  <a:pt x="719137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3" name="Freeform 23"/>
          <p:cNvSpPr/>
          <p:nvPr/>
        </p:nvSpPr>
        <p:spPr>
          <a:xfrm>
            <a:off x="9791700" y="5572125"/>
            <a:ext cx="666750" cy="428625"/>
          </a:xfrm>
          <a:custGeom>
            <a:avLst/>
            <a:gdLst/>
            <a:ahLst/>
            <a:cxnLst/>
            <a:rect l="l" t="t" r="r" b="b"/>
            <a:pathLst>
              <a:path w="666750" h="428625">
                <a:moveTo>
                  <a:pt x="0" y="0"/>
                </a:moveTo>
                <a:lnTo>
                  <a:pt x="666750" y="0"/>
                </a:lnTo>
                <a:lnTo>
                  <a:pt x="666750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4" name="TextBox 24"/>
          <p:cNvSpPr txBox="1"/>
          <p:nvPr/>
        </p:nvSpPr>
        <p:spPr>
          <a:xfrm>
            <a:off x="10753344" y="5473637"/>
            <a:ext cx="5596128" cy="6094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29"/>
              </a:lnSpc>
            </a:pPr>
            <a:r>
              <a:rPr lang="en-US" sz="2024" b="1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Nie trzeba być organizacją ratowniczą aby wzmacniać odporność</a:t>
            </a:r>
          </a:p>
        </p:txBody>
      </p:sp>
      <p:sp>
        <p:nvSpPr>
          <p:cNvPr id="25" name="Freeform 25"/>
          <p:cNvSpPr/>
          <p:nvPr/>
        </p:nvSpPr>
        <p:spPr>
          <a:xfrm>
            <a:off x="9791700" y="6210300"/>
            <a:ext cx="7191375" cy="219075"/>
          </a:xfrm>
          <a:custGeom>
            <a:avLst/>
            <a:gdLst/>
            <a:ahLst/>
            <a:cxnLst/>
            <a:rect l="l" t="t" r="r" b="b"/>
            <a:pathLst>
              <a:path w="7191375" h="219075">
                <a:moveTo>
                  <a:pt x="0" y="0"/>
                </a:moveTo>
                <a:lnTo>
                  <a:pt x="7191375" y="0"/>
                </a:lnTo>
                <a:lnTo>
                  <a:pt x="719137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6" name="Freeform 26"/>
          <p:cNvSpPr/>
          <p:nvPr/>
        </p:nvSpPr>
        <p:spPr>
          <a:xfrm>
            <a:off x="9791700" y="6429375"/>
            <a:ext cx="666750" cy="647700"/>
          </a:xfrm>
          <a:custGeom>
            <a:avLst/>
            <a:gdLst/>
            <a:ahLst/>
            <a:cxnLst/>
            <a:rect l="l" t="t" r="r" b="b"/>
            <a:pathLst>
              <a:path w="666750" h="647700">
                <a:moveTo>
                  <a:pt x="0" y="0"/>
                </a:moveTo>
                <a:lnTo>
                  <a:pt x="666750" y="0"/>
                </a:lnTo>
                <a:lnTo>
                  <a:pt x="666750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7" name="Freeform 27"/>
          <p:cNvSpPr/>
          <p:nvPr/>
        </p:nvSpPr>
        <p:spPr>
          <a:xfrm>
            <a:off x="9791700" y="7067550"/>
            <a:ext cx="7191375" cy="219075"/>
          </a:xfrm>
          <a:custGeom>
            <a:avLst/>
            <a:gdLst/>
            <a:ahLst/>
            <a:cxnLst/>
            <a:rect l="l" t="t" r="r" b="b"/>
            <a:pathLst>
              <a:path w="7191375" h="219075">
                <a:moveTo>
                  <a:pt x="0" y="0"/>
                </a:moveTo>
                <a:lnTo>
                  <a:pt x="7191375" y="0"/>
                </a:lnTo>
                <a:lnTo>
                  <a:pt x="719137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8" name="Freeform 28"/>
          <p:cNvSpPr/>
          <p:nvPr/>
        </p:nvSpPr>
        <p:spPr>
          <a:xfrm>
            <a:off x="9791700" y="7286625"/>
            <a:ext cx="666750" cy="647700"/>
          </a:xfrm>
          <a:custGeom>
            <a:avLst/>
            <a:gdLst/>
            <a:ahLst/>
            <a:cxnLst/>
            <a:rect l="l" t="t" r="r" b="b"/>
            <a:pathLst>
              <a:path w="666750" h="647700">
                <a:moveTo>
                  <a:pt x="0" y="0"/>
                </a:moveTo>
                <a:lnTo>
                  <a:pt x="666750" y="0"/>
                </a:lnTo>
                <a:lnTo>
                  <a:pt x="666750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9" name="TextBox 29"/>
          <p:cNvSpPr txBox="1"/>
          <p:nvPr/>
        </p:nvSpPr>
        <p:spPr>
          <a:xfrm>
            <a:off x="10753344" y="7273862"/>
            <a:ext cx="5888736" cy="628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49"/>
              </a:lnSpc>
            </a:pPr>
            <a:r>
              <a:rPr lang="en-US" sz="2124" b="1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Reagowanie na kryzysy, a przygotowanie na kryzysy</a:t>
            </a:r>
          </a:p>
        </p:txBody>
      </p:sp>
      <p:sp>
        <p:nvSpPr>
          <p:cNvPr id="30" name="Freeform 30"/>
          <p:cNvSpPr/>
          <p:nvPr/>
        </p:nvSpPr>
        <p:spPr>
          <a:xfrm>
            <a:off x="0" y="8572500"/>
            <a:ext cx="18288000" cy="428625"/>
          </a:xfrm>
          <a:custGeom>
            <a:avLst/>
            <a:gdLst/>
            <a:ahLst/>
            <a:cxnLst/>
            <a:rect l="l" t="t" r="r" b="b"/>
            <a:pathLst>
              <a:path w="18288000" h="428625">
                <a:moveTo>
                  <a:pt x="0" y="0"/>
                </a:moveTo>
                <a:lnTo>
                  <a:pt x="18288000" y="0"/>
                </a:lnTo>
                <a:lnTo>
                  <a:pt x="18288000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1" name="TextBox 31"/>
          <p:cNvSpPr txBox="1"/>
          <p:nvPr/>
        </p:nvSpPr>
        <p:spPr>
          <a:xfrm>
            <a:off x="10753344" y="6630733"/>
            <a:ext cx="3566160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90"/>
              </a:lnSpc>
            </a:pPr>
            <a:r>
              <a:rPr lang="en-US" sz="1992" b="1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Więcej praktyki mniej teorii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0" y="8877671"/>
            <a:ext cx="18288000" cy="1409329"/>
            <a:chOff x="0" y="0"/>
            <a:chExt cx="24384000" cy="1879105"/>
          </a:xfrm>
        </p:grpSpPr>
        <p:grpSp>
          <p:nvGrpSpPr>
            <p:cNvPr id="33" name="Group 33"/>
            <p:cNvGrpSpPr/>
            <p:nvPr/>
          </p:nvGrpSpPr>
          <p:grpSpPr>
            <a:xfrm>
              <a:off x="0" y="0"/>
              <a:ext cx="24384000" cy="1879105"/>
              <a:chOff x="0" y="0"/>
              <a:chExt cx="4644571" cy="357925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4644572" cy="357925"/>
              </a:xfrm>
              <a:custGeom>
                <a:avLst/>
                <a:gdLst/>
                <a:ahLst/>
                <a:cxnLst/>
                <a:rect l="l" t="t" r="r" b="b"/>
                <a:pathLst>
                  <a:path w="4644572" h="357925">
                    <a:moveTo>
                      <a:pt x="0" y="0"/>
                    </a:moveTo>
                    <a:lnTo>
                      <a:pt x="4644572" y="0"/>
                    </a:lnTo>
                    <a:lnTo>
                      <a:pt x="4644572" y="357925"/>
                    </a:lnTo>
                    <a:lnTo>
                      <a:pt x="0" y="35792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0" y="-38100"/>
                <a:ext cx="4644571" cy="396025"/>
              </a:xfrm>
              <a:prstGeom prst="rect">
                <a:avLst/>
              </a:prstGeom>
            </p:spPr>
            <p:txBody>
              <a:bodyPr lIns="26670" tIns="26670" rIns="26670" bIns="26670" rtlCol="0" anchor="ctr"/>
              <a:lstStyle/>
              <a:p>
                <a:pPr algn="ctr">
                  <a:lnSpc>
                    <a:spcPts val="1841"/>
                  </a:lnSpc>
                </a:pPr>
                <a:endParaRPr/>
              </a:p>
            </p:txBody>
          </p:sp>
        </p:grpSp>
        <p:sp>
          <p:nvSpPr>
            <p:cNvPr id="36" name="Freeform 36"/>
            <p:cNvSpPr/>
            <p:nvPr/>
          </p:nvSpPr>
          <p:spPr>
            <a:xfrm>
              <a:off x="20923531" y="300021"/>
              <a:ext cx="3058365" cy="1261225"/>
            </a:xfrm>
            <a:custGeom>
              <a:avLst/>
              <a:gdLst/>
              <a:ahLst/>
              <a:cxnLst/>
              <a:rect l="l" t="t" r="r" b="b"/>
              <a:pathLst>
                <a:path w="3058365" h="1261225">
                  <a:moveTo>
                    <a:pt x="0" y="0"/>
                  </a:moveTo>
                  <a:lnTo>
                    <a:pt x="3058365" y="0"/>
                  </a:lnTo>
                  <a:lnTo>
                    <a:pt x="3058365" y="1261226"/>
                  </a:lnTo>
                  <a:lnTo>
                    <a:pt x="0" y="1261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5"/>
              <a:stretch>
                <a:fillRect t="-58781" r="-19262" b="-37111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37" name="Freeform 37"/>
            <p:cNvSpPr/>
            <p:nvPr/>
          </p:nvSpPr>
          <p:spPr>
            <a:xfrm>
              <a:off x="18417218" y="657433"/>
              <a:ext cx="1886383" cy="719384"/>
            </a:xfrm>
            <a:custGeom>
              <a:avLst/>
              <a:gdLst/>
              <a:ahLst/>
              <a:cxnLst/>
              <a:rect l="l" t="t" r="r" b="b"/>
              <a:pathLst>
                <a:path w="1886383" h="719384">
                  <a:moveTo>
                    <a:pt x="0" y="0"/>
                  </a:moveTo>
                  <a:lnTo>
                    <a:pt x="1886384" y="0"/>
                  </a:lnTo>
                  <a:lnTo>
                    <a:pt x="1886384" y="719383"/>
                  </a:lnTo>
                  <a:lnTo>
                    <a:pt x="0" y="7193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/>
              <a:stretch>
                <a:fillRect t="-23651" r="-371" b="-21928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38" name="Freeform 38"/>
            <p:cNvSpPr/>
            <p:nvPr/>
          </p:nvSpPr>
          <p:spPr>
            <a:xfrm>
              <a:off x="16211036" y="302416"/>
              <a:ext cx="1586253" cy="1178273"/>
            </a:xfrm>
            <a:custGeom>
              <a:avLst/>
              <a:gdLst/>
              <a:ahLst/>
              <a:cxnLst/>
              <a:rect l="l" t="t" r="r" b="b"/>
              <a:pathLst>
                <a:path w="1586253" h="1178273">
                  <a:moveTo>
                    <a:pt x="0" y="0"/>
                  </a:moveTo>
                  <a:lnTo>
                    <a:pt x="1586253" y="0"/>
                  </a:lnTo>
                  <a:lnTo>
                    <a:pt x="1586253" y="1178273"/>
                  </a:lnTo>
                  <a:lnTo>
                    <a:pt x="0" y="1178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7"/>
              <a:stretch>
                <a:fillRect l="-15306" r="-10048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39" name="Freeform 39"/>
            <p:cNvSpPr/>
            <p:nvPr/>
          </p:nvSpPr>
          <p:spPr>
            <a:xfrm>
              <a:off x="402104" y="385766"/>
              <a:ext cx="3463427" cy="1143626"/>
            </a:xfrm>
            <a:custGeom>
              <a:avLst/>
              <a:gdLst/>
              <a:ahLst/>
              <a:cxnLst/>
              <a:rect l="l" t="t" r="r" b="b"/>
              <a:pathLst>
                <a:path w="3463427" h="1143626">
                  <a:moveTo>
                    <a:pt x="0" y="0"/>
                  </a:moveTo>
                  <a:lnTo>
                    <a:pt x="3463427" y="0"/>
                  </a:lnTo>
                  <a:lnTo>
                    <a:pt x="3463427" y="1143626"/>
                  </a:lnTo>
                  <a:lnTo>
                    <a:pt x="0" y="1143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40" name="Freeform 40"/>
            <p:cNvSpPr/>
            <p:nvPr/>
          </p:nvSpPr>
          <p:spPr>
            <a:xfrm>
              <a:off x="4195036" y="354507"/>
              <a:ext cx="1645399" cy="1235206"/>
            </a:xfrm>
            <a:custGeom>
              <a:avLst/>
              <a:gdLst/>
              <a:ahLst/>
              <a:cxnLst/>
              <a:rect l="l" t="t" r="r" b="b"/>
              <a:pathLst>
                <a:path w="1645399" h="1235206">
                  <a:moveTo>
                    <a:pt x="0" y="0"/>
                  </a:moveTo>
                  <a:lnTo>
                    <a:pt x="1645399" y="0"/>
                  </a:lnTo>
                  <a:lnTo>
                    <a:pt x="1645399" y="1235206"/>
                  </a:lnTo>
                  <a:lnTo>
                    <a:pt x="0" y="12352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9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41" name="Freeform 41"/>
            <p:cNvSpPr/>
            <p:nvPr/>
          </p:nvSpPr>
          <p:spPr>
            <a:xfrm>
              <a:off x="6169940" y="460996"/>
              <a:ext cx="2140672" cy="1055205"/>
            </a:xfrm>
            <a:custGeom>
              <a:avLst/>
              <a:gdLst/>
              <a:ahLst/>
              <a:cxnLst/>
              <a:rect l="l" t="t" r="r" b="b"/>
              <a:pathLst>
                <a:path w="2140672" h="1055205">
                  <a:moveTo>
                    <a:pt x="0" y="0"/>
                  </a:moveTo>
                  <a:lnTo>
                    <a:pt x="2140673" y="0"/>
                  </a:lnTo>
                  <a:lnTo>
                    <a:pt x="2140673" y="1055205"/>
                  </a:lnTo>
                  <a:lnTo>
                    <a:pt x="0" y="10552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0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8734908" y="628858"/>
              <a:ext cx="6605002" cy="6909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96"/>
                </a:lnSpc>
              </a:pPr>
              <a:r>
                <a:rPr lang="en-US" sz="931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SFINANSOWANO ZE ŚRODKÓW NARODOWEGO INSTYTUTU WOLNOŚCI - CENTRUM ROZWOJU SPOŁECZEŃSTWA OBYWATELSKIEGO </a:t>
              </a:r>
              <a:r>
                <a:rPr lang="en-US" sz="93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 RAMACH RZĄDOWEGO PROGRAMU WSPARCIA ORGANIZACJI POZARZĄDOWYCH MOC MAŁYCH SPOŁECZNOŚCI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9582150" cy="8791575"/>
          </a:xfrm>
          <a:custGeom>
            <a:avLst/>
            <a:gdLst/>
            <a:ahLst/>
            <a:cxnLst/>
            <a:rect l="l" t="t" r="r" b="b"/>
            <a:pathLst>
              <a:path w="9582150" h="8791575">
                <a:moveTo>
                  <a:pt x="0" y="0"/>
                </a:moveTo>
                <a:lnTo>
                  <a:pt x="9582150" y="0"/>
                </a:lnTo>
                <a:lnTo>
                  <a:pt x="9582150" y="8791575"/>
                </a:lnTo>
                <a:lnTo>
                  <a:pt x="0" y="87915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>
            <a:off x="0" y="0"/>
            <a:ext cx="9144000" cy="8572500"/>
          </a:xfrm>
          <a:custGeom>
            <a:avLst/>
            <a:gdLst/>
            <a:ahLst/>
            <a:cxnLst/>
            <a:rect l="l" t="t" r="r" b="b"/>
            <a:pathLst>
              <a:path w="9144000" h="8572500">
                <a:moveTo>
                  <a:pt x="0" y="0"/>
                </a:moveTo>
                <a:lnTo>
                  <a:pt x="9144000" y="0"/>
                </a:lnTo>
                <a:lnTo>
                  <a:pt x="9144000" y="8572500"/>
                </a:lnTo>
                <a:lnTo>
                  <a:pt x="0" y="85725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>
            <a:off x="7620000" y="0"/>
            <a:ext cx="2619375" cy="1714500"/>
          </a:xfrm>
          <a:custGeom>
            <a:avLst/>
            <a:gdLst/>
            <a:ahLst/>
            <a:cxnLst/>
            <a:rect l="l" t="t" r="r" b="b"/>
            <a:pathLst>
              <a:path w="2619375" h="1714500">
                <a:moveTo>
                  <a:pt x="0" y="0"/>
                </a:moveTo>
                <a:lnTo>
                  <a:pt x="2619375" y="0"/>
                </a:lnTo>
                <a:lnTo>
                  <a:pt x="2619375" y="1714500"/>
                </a:lnTo>
                <a:lnTo>
                  <a:pt x="0" y="17145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Freeform 6"/>
          <p:cNvSpPr/>
          <p:nvPr/>
        </p:nvSpPr>
        <p:spPr>
          <a:xfrm>
            <a:off x="7620000" y="7286625"/>
            <a:ext cx="1962150" cy="1504950"/>
          </a:xfrm>
          <a:custGeom>
            <a:avLst/>
            <a:gdLst/>
            <a:ahLst/>
            <a:cxnLst/>
            <a:rect l="l" t="t" r="r" b="b"/>
            <a:pathLst>
              <a:path w="1962150" h="1504950">
                <a:moveTo>
                  <a:pt x="0" y="0"/>
                </a:moveTo>
                <a:lnTo>
                  <a:pt x="1962150" y="0"/>
                </a:lnTo>
                <a:lnTo>
                  <a:pt x="1962150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7" name="Freeform 7"/>
          <p:cNvSpPr/>
          <p:nvPr/>
        </p:nvSpPr>
        <p:spPr>
          <a:xfrm>
            <a:off x="7620000" y="6429375"/>
            <a:ext cx="2619375" cy="2362200"/>
          </a:xfrm>
          <a:custGeom>
            <a:avLst/>
            <a:gdLst/>
            <a:ahLst/>
            <a:cxnLst/>
            <a:rect l="l" t="t" r="r" b="b"/>
            <a:pathLst>
              <a:path w="2619375" h="2362200">
                <a:moveTo>
                  <a:pt x="0" y="0"/>
                </a:moveTo>
                <a:lnTo>
                  <a:pt x="2619375" y="0"/>
                </a:lnTo>
                <a:lnTo>
                  <a:pt x="2619375" y="2362200"/>
                </a:lnTo>
                <a:lnTo>
                  <a:pt x="0" y="23622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8" name="TextBox 8"/>
          <p:cNvSpPr txBox="1"/>
          <p:nvPr/>
        </p:nvSpPr>
        <p:spPr>
          <a:xfrm>
            <a:off x="10479024" y="1745902"/>
            <a:ext cx="5138928" cy="1336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202"/>
              </a:lnSpc>
            </a:pPr>
            <a:r>
              <a:rPr lang="en-US" sz="9274" b="1">
                <a:solidFill>
                  <a:srgbClr val="436C42"/>
                </a:solidFill>
                <a:latin typeface="Nunito Bold Bold"/>
                <a:ea typeface="Nunito Bold Bold"/>
                <a:cs typeface="Nunito Bold Bold"/>
                <a:sym typeface="Nunito Bold Bold"/>
              </a:rPr>
              <a:t>Spójność</a:t>
            </a:r>
          </a:p>
        </p:txBody>
      </p:sp>
      <p:sp>
        <p:nvSpPr>
          <p:cNvPr id="9" name="Freeform 9"/>
          <p:cNvSpPr/>
          <p:nvPr/>
        </p:nvSpPr>
        <p:spPr>
          <a:xfrm>
            <a:off x="10448925" y="3429000"/>
            <a:ext cx="1314450" cy="219075"/>
          </a:xfrm>
          <a:custGeom>
            <a:avLst/>
            <a:gdLst/>
            <a:ahLst/>
            <a:cxnLst/>
            <a:rect l="l" t="t" r="r" b="b"/>
            <a:pathLst>
              <a:path w="1314450" h="219075">
                <a:moveTo>
                  <a:pt x="0" y="0"/>
                </a:moveTo>
                <a:lnTo>
                  <a:pt x="1314450" y="0"/>
                </a:lnTo>
                <a:lnTo>
                  <a:pt x="131445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0" name="TextBox 10"/>
          <p:cNvSpPr txBox="1"/>
          <p:nvPr/>
        </p:nvSpPr>
        <p:spPr>
          <a:xfrm>
            <a:off x="10479024" y="4184228"/>
            <a:ext cx="6016752" cy="2055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12"/>
              </a:lnSpc>
            </a:pPr>
            <a:r>
              <a:rPr lang="en-US" sz="3163" b="1">
                <a:solidFill>
                  <a:srgbClr val="2E2E2E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Stan więzi społecznych, a także poczucia przynależności do wspólnoty oraz orientacji na dobro wspólne.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0" y="8421767"/>
            <a:ext cx="3090672" cy="282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291"/>
              </a:lnSpc>
            </a:pPr>
            <a:r>
              <a:rPr lang="en-US" sz="1762" b="1">
                <a:solidFill>
                  <a:srgbClr val="82766A"/>
                </a:solidFill>
                <a:latin typeface="HK Grotesk Semi-Bold"/>
                <a:ea typeface="HK Grotesk Semi-Bold"/>
                <a:cs typeface="HK Grotesk Semi-Bold"/>
                <a:sym typeface="HK Grotesk Semi-Bold"/>
              </a:rPr>
              <a:t>Otwarta licencja:  Pixabay.com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0" y="8877671"/>
            <a:ext cx="18288000" cy="1409329"/>
            <a:chOff x="0" y="0"/>
            <a:chExt cx="24384000" cy="1879105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24384000" cy="1879105"/>
              <a:chOff x="0" y="0"/>
              <a:chExt cx="4644571" cy="357925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4644572" cy="357925"/>
              </a:xfrm>
              <a:custGeom>
                <a:avLst/>
                <a:gdLst/>
                <a:ahLst/>
                <a:cxnLst/>
                <a:rect l="l" t="t" r="r" b="b"/>
                <a:pathLst>
                  <a:path w="4644572" h="357925">
                    <a:moveTo>
                      <a:pt x="0" y="0"/>
                    </a:moveTo>
                    <a:lnTo>
                      <a:pt x="4644572" y="0"/>
                    </a:lnTo>
                    <a:lnTo>
                      <a:pt x="4644572" y="357925"/>
                    </a:lnTo>
                    <a:lnTo>
                      <a:pt x="0" y="35792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0" y="-38100"/>
                <a:ext cx="4644571" cy="396025"/>
              </a:xfrm>
              <a:prstGeom prst="rect">
                <a:avLst/>
              </a:prstGeom>
            </p:spPr>
            <p:txBody>
              <a:bodyPr lIns="26670" tIns="26670" rIns="26670" bIns="26670" rtlCol="0" anchor="ctr"/>
              <a:lstStyle/>
              <a:p>
                <a:pPr algn="ctr">
                  <a:lnSpc>
                    <a:spcPts val="1841"/>
                  </a:lnSpc>
                </a:pPr>
                <a:endParaRPr/>
              </a:p>
            </p:txBody>
          </p:sp>
        </p:grpSp>
        <p:sp>
          <p:nvSpPr>
            <p:cNvPr id="16" name="Freeform 16"/>
            <p:cNvSpPr/>
            <p:nvPr/>
          </p:nvSpPr>
          <p:spPr>
            <a:xfrm>
              <a:off x="20923531" y="300021"/>
              <a:ext cx="3058365" cy="1261225"/>
            </a:xfrm>
            <a:custGeom>
              <a:avLst/>
              <a:gdLst/>
              <a:ahLst/>
              <a:cxnLst/>
              <a:rect l="l" t="t" r="r" b="b"/>
              <a:pathLst>
                <a:path w="3058365" h="1261225">
                  <a:moveTo>
                    <a:pt x="0" y="0"/>
                  </a:moveTo>
                  <a:lnTo>
                    <a:pt x="3058365" y="0"/>
                  </a:lnTo>
                  <a:lnTo>
                    <a:pt x="3058365" y="1261226"/>
                  </a:lnTo>
                  <a:lnTo>
                    <a:pt x="0" y="1261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t="-58781" r="-19262" b="-37111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18417218" y="657433"/>
              <a:ext cx="1886383" cy="719384"/>
            </a:xfrm>
            <a:custGeom>
              <a:avLst/>
              <a:gdLst/>
              <a:ahLst/>
              <a:cxnLst/>
              <a:rect l="l" t="t" r="r" b="b"/>
              <a:pathLst>
                <a:path w="1886383" h="719384">
                  <a:moveTo>
                    <a:pt x="0" y="0"/>
                  </a:moveTo>
                  <a:lnTo>
                    <a:pt x="1886384" y="0"/>
                  </a:lnTo>
                  <a:lnTo>
                    <a:pt x="1886384" y="719383"/>
                  </a:lnTo>
                  <a:lnTo>
                    <a:pt x="0" y="7193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t="-23651" r="-371" b="-21928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16211036" y="302416"/>
              <a:ext cx="1586253" cy="1178273"/>
            </a:xfrm>
            <a:custGeom>
              <a:avLst/>
              <a:gdLst/>
              <a:ahLst/>
              <a:cxnLst/>
              <a:rect l="l" t="t" r="r" b="b"/>
              <a:pathLst>
                <a:path w="1586253" h="1178273">
                  <a:moveTo>
                    <a:pt x="0" y="0"/>
                  </a:moveTo>
                  <a:lnTo>
                    <a:pt x="1586253" y="0"/>
                  </a:lnTo>
                  <a:lnTo>
                    <a:pt x="1586253" y="1178273"/>
                  </a:lnTo>
                  <a:lnTo>
                    <a:pt x="0" y="1178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-15306" r="-10048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402104" y="385766"/>
              <a:ext cx="3463427" cy="1143626"/>
            </a:xfrm>
            <a:custGeom>
              <a:avLst/>
              <a:gdLst/>
              <a:ahLst/>
              <a:cxnLst/>
              <a:rect l="l" t="t" r="r" b="b"/>
              <a:pathLst>
                <a:path w="3463427" h="1143626">
                  <a:moveTo>
                    <a:pt x="0" y="0"/>
                  </a:moveTo>
                  <a:lnTo>
                    <a:pt x="3463427" y="0"/>
                  </a:lnTo>
                  <a:lnTo>
                    <a:pt x="3463427" y="1143626"/>
                  </a:lnTo>
                  <a:lnTo>
                    <a:pt x="0" y="1143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4195036" y="354507"/>
              <a:ext cx="1645399" cy="1235206"/>
            </a:xfrm>
            <a:custGeom>
              <a:avLst/>
              <a:gdLst/>
              <a:ahLst/>
              <a:cxnLst/>
              <a:rect l="l" t="t" r="r" b="b"/>
              <a:pathLst>
                <a:path w="1645399" h="1235206">
                  <a:moveTo>
                    <a:pt x="0" y="0"/>
                  </a:moveTo>
                  <a:lnTo>
                    <a:pt x="1645399" y="0"/>
                  </a:lnTo>
                  <a:lnTo>
                    <a:pt x="1645399" y="1235206"/>
                  </a:lnTo>
                  <a:lnTo>
                    <a:pt x="0" y="12352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6169940" y="460996"/>
              <a:ext cx="2140672" cy="1055205"/>
            </a:xfrm>
            <a:custGeom>
              <a:avLst/>
              <a:gdLst/>
              <a:ahLst/>
              <a:cxnLst/>
              <a:rect l="l" t="t" r="r" b="b"/>
              <a:pathLst>
                <a:path w="2140672" h="1055205">
                  <a:moveTo>
                    <a:pt x="0" y="0"/>
                  </a:moveTo>
                  <a:lnTo>
                    <a:pt x="2140673" y="0"/>
                  </a:lnTo>
                  <a:lnTo>
                    <a:pt x="2140673" y="1055205"/>
                  </a:lnTo>
                  <a:lnTo>
                    <a:pt x="0" y="10552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734908" y="628858"/>
              <a:ext cx="6605002" cy="6909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96"/>
                </a:lnSpc>
              </a:pPr>
              <a:r>
                <a:rPr lang="en-US" sz="931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SFINANSOWANO ZE ŚRODKÓW NARODOWEGO INSTYTUTU WOLNOŚCI - CENTRUM ROZWOJU SPOŁECZEŃSTWA OBYWATELSKIEGO </a:t>
              </a:r>
              <a:r>
                <a:rPr lang="en-US" sz="93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 RAMACH RZĄDOWEGO PROGRAMU WSPARCIA ORGANIZACJI POZARZĄDOWYCH MOC MAŁYCH SPOŁECZNOŚCI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10020300" cy="9858375"/>
          </a:xfrm>
          <a:custGeom>
            <a:avLst/>
            <a:gdLst/>
            <a:ahLst/>
            <a:cxnLst/>
            <a:rect l="l" t="t" r="r" b="b"/>
            <a:pathLst>
              <a:path w="10020300" h="9858375">
                <a:moveTo>
                  <a:pt x="0" y="0"/>
                </a:moveTo>
                <a:lnTo>
                  <a:pt x="10020300" y="0"/>
                </a:lnTo>
                <a:lnTo>
                  <a:pt x="10020300" y="9858375"/>
                </a:lnTo>
                <a:lnTo>
                  <a:pt x="0" y="98583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>
            <a:off x="0" y="85108"/>
            <a:ext cx="9497630" cy="9563717"/>
          </a:xfrm>
          <a:custGeom>
            <a:avLst/>
            <a:gdLst/>
            <a:ahLst/>
            <a:cxnLst/>
            <a:rect l="l" t="t" r="r" b="b"/>
            <a:pathLst>
              <a:path w="9497630" h="9563717">
                <a:moveTo>
                  <a:pt x="0" y="0"/>
                </a:moveTo>
                <a:lnTo>
                  <a:pt x="9497630" y="0"/>
                </a:lnTo>
                <a:lnTo>
                  <a:pt x="9497630" y="9563717"/>
                </a:lnTo>
                <a:lnTo>
                  <a:pt x="0" y="95637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>
            <a:off x="7829550" y="0"/>
            <a:ext cx="2628900" cy="2143125"/>
          </a:xfrm>
          <a:custGeom>
            <a:avLst/>
            <a:gdLst/>
            <a:ahLst/>
            <a:cxnLst/>
            <a:rect l="l" t="t" r="r" b="b"/>
            <a:pathLst>
              <a:path w="2628900" h="2143125">
                <a:moveTo>
                  <a:pt x="0" y="0"/>
                </a:moveTo>
                <a:lnTo>
                  <a:pt x="2628900" y="0"/>
                </a:lnTo>
                <a:lnTo>
                  <a:pt x="2628900" y="2143125"/>
                </a:lnTo>
                <a:lnTo>
                  <a:pt x="0" y="21431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Freeform 6"/>
          <p:cNvSpPr/>
          <p:nvPr/>
        </p:nvSpPr>
        <p:spPr>
          <a:xfrm>
            <a:off x="7620000" y="8782050"/>
            <a:ext cx="2181225" cy="1504950"/>
          </a:xfrm>
          <a:custGeom>
            <a:avLst/>
            <a:gdLst/>
            <a:ahLst/>
            <a:cxnLst/>
            <a:rect l="l" t="t" r="r" b="b"/>
            <a:pathLst>
              <a:path w="2181225" h="1504950">
                <a:moveTo>
                  <a:pt x="0" y="0"/>
                </a:moveTo>
                <a:lnTo>
                  <a:pt x="2181225" y="0"/>
                </a:lnTo>
                <a:lnTo>
                  <a:pt x="2181225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7" name="Freeform 7"/>
          <p:cNvSpPr/>
          <p:nvPr/>
        </p:nvSpPr>
        <p:spPr>
          <a:xfrm>
            <a:off x="8705850" y="7715250"/>
            <a:ext cx="1962150" cy="2571750"/>
          </a:xfrm>
          <a:custGeom>
            <a:avLst/>
            <a:gdLst/>
            <a:ahLst/>
            <a:cxnLst/>
            <a:rect l="l" t="t" r="r" b="b"/>
            <a:pathLst>
              <a:path w="1962150" h="2571750">
                <a:moveTo>
                  <a:pt x="0" y="0"/>
                </a:moveTo>
                <a:lnTo>
                  <a:pt x="1962150" y="0"/>
                </a:lnTo>
                <a:lnTo>
                  <a:pt x="1962150" y="2571750"/>
                </a:lnTo>
                <a:lnTo>
                  <a:pt x="0" y="25717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8" name="TextBox 8"/>
          <p:cNvSpPr txBox="1"/>
          <p:nvPr/>
        </p:nvSpPr>
        <p:spPr>
          <a:xfrm>
            <a:off x="11247120" y="1218629"/>
            <a:ext cx="4023360" cy="1790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98"/>
              </a:lnSpc>
            </a:pPr>
            <a:r>
              <a:rPr lang="en-US" sz="5915" b="1">
                <a:solidFill>
                  <a:srgbClr val="40644A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Odporność społeczna</a:t>
            </a:r>
          </a:p>
        </p:txBody>
      </p:sp>
      <p:sp>
        <p:nvSpPr>
          <p:cNvPr id="9" name="Freeform 9"/>
          <p:cNvSpPr/>
          <p:nvPr/>
        </p:nvSpPr>
        <p:spPr>
          <a:xfrm>
            <a:off x="11096625" y="3209925"/>
            <a:ext cx="1095375" cy="219075"/>
          </a:xfrm>
          <a:custGeom>
            <a:avLst/>
            <a:gdLst/>
            <a:ahLst/>
            <a:cxnLst/>
            <a:rect l="l" t="t" r="r" b="b"/>
            <a:pathLst>
              <a:path w="1095375" h="219075">
                <a:moveTo>
                  <a:pt x="0" y="0"/>
                </a:moveTo>
                <a:lnTo>
                  <a:pt x="1095375" y="0"/>
                </a:lnTo>
                <a:lnTo>
                  <a:pt x="109537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0" name="TextBox 10"/>
          <p:cNvSpPr txBox="1"/>
          <p:nvPr/>
        </p:nvSpPr>
        <p:spPr>
          <a:xfrm>
            <a:off x="11247120" y="3619500"/>
            <a:ext cx="5650992" cy="4962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23"/>
              </a:lnSpc>
            </a:pPr>
            <a:r>
              <a:rPr lang="en-US" sz="2519">
                <a:solidFill>
                  <a:srgbClr val="282828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indywidualna i grupowa </a:t>
            </a:r>
            <a:r>
              <a:rPr lang="en-US" sz="2519" b="1">
                <a:solidFill>
                  <a:srgbClr val="282828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zdolność ludzi</a:t>
            </a:r>
            <a:r>
              <a:rPr lang="en-US" sz="2519">
                <a:solidFill>
                  <a:srgbClr val="282828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 do zaspokajania swoich podstawowych potrzeb bytowych, w tym dzięki posiadaniu własnych zapasów niezbędnych produktów, oraz ich zdolność do </a:t>
            </a:r>
            <a:r>
              <a:rPr lang="en-US" sz="2519" b="1">
                <a:solidFill>
                  <a:srgbClr val="282828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współdziałania</a:t>
            </a:r>
            <a:r>
              <a:rPr lang="en-US" sz="2519">
                <a:solidFill>
                  <a:srgbClr val="282828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 z podmiotami ochrony ludności, a także do </a:t>
            </a:r>
            <a:r>
              <a:rPr lang="en-US" sz="2519" b="1">
                <a:solidFill>
                  <a:srgbClr val="282828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zdobywania kompetencji</a:t>
            </a:r>
            <a:r>
              <a:rPr lang="en-US" sz="2519">
                <a:solidFill>
                  <a:srgbClr val="282828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 w zakresie kształtowania świadomości zagrożeń i</a:t>
            </a:r>
            <a:r>
              <a:rPr lang="en-US" sz="2519" b="1">
                <a:solidFill>
                  <a:srgbClr val="282828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 zapobiegania zagrożeniom</a:t>
            </a:r>
            <a:r>
              <a:rPr lang="en-US" sz="2519">
                <a:solidFill>
                  <a:srgbClr val="282828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 oraz pożądanych zachowań</a:t>
            </a:r>
            <a:r>
              <a:rPr lang="en-US" sz="2519" b="1">
                <a:solidFill>
                  <a:srgbClr val="282828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 na wypadek</a:t>
            </a:r>
            <a:r>
              <a:rPr lang="en-US" sz="2519">
                <a:solidFill>
                  <a:srgbClr val="282828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 wystąpienia zagrożeń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0" y="8877671"/>
            <a:ext cx="18288000" cy="1409329"/>
            <a:chOff x="0" y="0"/>
            <a:chExt cx="24384000" cy="1879105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24384000" cy="1879105"/>
              <a:chOff x="0" y="0"/>
              <a:chExt cx="4644571" cy="35792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4644572" cy="357925"/>
              </a:xfrm>
              <a:custGeom>
                <a:avLst/>
                <a:gdLst/>
                <a:ahLst/>
                <a:cxnLst/>
                <a:rect l="l" t="t" r="r" b="b"/>
                <a:pathLst>
                  <a:path w="4644572" h="357925">
                    <a:moveTo>
                      <a:pt x="0" y="0"/>
                    </a:moveTo>
                    <a:lnTo>
                      <a:pt x="4644572" y="0"/>
                    </a:lnTo>
                    <a:lnTo>
                      <a:pt x="4644572" y="357925"/>
                    </a:lnTo>
                    <a:lnTo>
                      <a:pt x="0" y="35792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38100"/>
                <a:ext cx="4644571" cy="396025"/>
              </a:xfrm>
              <a:prstGeom prst="rect">
                <a:avLst/>
              </a:prstGeom>
            </p:spPr>
            <p:txBody>
              <a:bodyPr lIns="26670" tIns="26670" rIns="26670" bIns="26670" rtlCol="0" anchor="ctr"/>
              <a:lstStyle/>
              <a:p>
                <a:pPr algn="ctr">
                  <a:lnSpc>
                    <a:spcPts val="1841"/>
                  </a:lnSpc>
                </a:pPr>
                <a:endParaRPr/>
              </a:p>
            </p:txBody>
          </p:sp>
        </p:grpSp>
        <p:sp>
          <p:nvSpPr>
            <p:cNvPr id="15" name="Freeform 15"/>
            <p:cNvSpPr/>
            <p:nvPr/>
          </p:nvSpPr>
          <p:spPr>
            <a:xfrm>
              <a:off x="20923531" y="300021"/>
              <a:ext cx="3058365" cy="1261225"/>
            </a:xfrm>
            <a:custGeom>
              <a:avLst/>
              <a:gdLst/>
              <a:ahLst/>
              <a:cxnLst/>
              <a:rect l="l" t="t" r="r" b="b"/>
              <a:pathLst>
                <a:path w="3058365" h="1261225">
                  <a:moveTo>
                    <a:pt x="0" y="0"/>
                  </a:moveTo>
                  <a:lnTo>
                    <a:pt x="3058365" y="0"/>
                  </a:lnTo>
                  <a:lnTo>
                    <a:pt x="3058365" y="1261226"/>
                  </a:lnTo>
                  <a:lnTo>
                    <a:pt x="0" y="1261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t="-58781" r="-19262" b="-37111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8417218" y="657433"/>
              <a:ext cx="1886383" cy="719384"/>
            </a:xfrm>
            <a:custGeom>
              <a:avLst/>
              <a:gdLst/>
              <a:ahLst/>
              <a:cxnLst/>
              <a:rect l="l" t="t" r="r" b="b"/>
              <a:pathLst>
                <a:path w="1886383" h="719384">
                  <a:moveTo>
                    <a:pt x="0" y="0"/>
                  </a:moveTo>
                  <a:lnTo>
                    <a:pt x="1886384" y="0"/>
                  </a:lnTo>
                  <a:lnTo>
                    <a:pt x="1886384" y="719383"/>
                  </a:lnTo>
                  <a:lnTo>
                    <a:pt x="0" y="7193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t="-23651" r="-371" b="-21928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16211036" y="302416"/>
              <a:ext cx="1586253" cy="1178273"/>
            </a:xfrm>
            <a:custGeom>
              <a:avLst/>
              <a:gdLst/>
              <a:ahLst/>
              <a:cxnLst/>
              <a:rect l="l" t="t" r="r" b="b"/>
              <a:pathLst>
                <a:path w="1586253" h="1178273">
                  <a:moveTo>
                    <a:pt x="0" y="0"/>
                  </a:moveTo>
                  <a:lnTo>
                    <a:pt x="1586253" y="0"/>
                  </a:lnTo>
                  <a:lnTo>
                    <a:pt x="1586253" y="1178273"/>
                  </a:lnTo>
                  <a:lnTo>
                    <a:pt x="0" y="1178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-15306" r="-10048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402104" y="385766"/>
              <a:ext cx="3463427" cy="1143626"/>
            </a:xfrm>
            <a:custGeom>
              <a:avLst/>
              <a:gdLst/>
              <a:ahLst/>
              <a:cxnLst/>
              <a:rect l="l" t="t" r="r" b="b"/>
              <a:pathLst>
                <a:path w="3463427" h="1143626">
                  <a:moveTo>
                    <a:pt x="0" y="0"/>
                  </a:moveTo>
                  <a:lnTo>
                    <a:pt x="3463427" y="0"/>
                  </a:lnTo>
                  <a:lnTo>
                    <a:pt x="3463427" y="1143626"/>
                  </a:lnTo>
                  <a:lnTo>
                    <a:pt x="0" y="1143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4195036" y="354507"/>
              <a:ext cx="1645399" cy="1235206"/>
            </a:xfrm>
            <a:custGeom>
              <a:avLst/>
              <a:gdLst/>
              <a:ahLst/>
              <a:cxnLst/>
              <a:rect l="l" t="t" r="r" b="b"/>
              <a:pathLst>
                <a:path w="1645399" h="1235206">
                  <a:moveTo>
                    <a:pt x="0" y="0"/>
                  </a:moveTo>
                  <a:lnTo>
                    <a:pt x="1645399" y="0"/>
                  </a:lnTo>
                  <a:lnTo>
                    <a:pt x="1645399" y="1235206"/>
                  </a:lnTo>
                  <a:lnTo>
                    <a:pt x="0" y="12352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6169940" y="460996"/>
              <a:ext cx="2140672" cy="1055205"/>
            </a:xfrm>
            <a:custGeom>
              <a:avLst/>
              <a:gdLst/>
              <a:ahLst/>
              <a:cxnLst/>
              <a:rect l="l" t="t" r="r" b="b"/>
              <a:pathLst>
                <a:path w="2140672" h="1055205">
                  <a:moveTo>
                    <a:pt x="0" y="0"/>
                  </a:moveTo>
                  <a:lnTo>
                    <a:pt x="2140673" y="0"/>
                  </a:lnTo>
                  <a:lnTo>
                    <a:pt x="2140673" y="1055205"/>
                  </a:lnTo>
                  <a:lnTo>
                    <a:pt x="0" y="10552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8734908" y="628858"/>
              <a:ext cx="6605002" cy="6909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96"/>
                </a:lnSpc>
              </a:pPr>
              <a:r>
                <a:rPr lang="en-US" sz="931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SFINANSOWANO ZE ŚRODKÓW NARODOWEGO INSTYTUTU WOLNOŚCI - CENTRUM ROZWOJU SPOŁECZEŃSTWA OBYWATELSKIEGO </a:t>
              </a:r>
              <a:r>
                <a:rPr lang="en-US" sz="93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 RAMACH RZĄDOWEGO PROGRAMU WSPARCIA ORGANIZACJI POZARZĄDOWYCH MOC MAŁYCH SPOŁECZNOŚCI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1012185" y="439709"/>
            <a:ext cx="8924286" cy="9620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36"/>
              </a:lnSpc>
            </a:pPr>
            <a:r>
              <a:rPr lang="en-US" sz="6280" b="1">
                <a:solidFill>
                  <a:srgbClr val="4B6D4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Kto może startować?</a:t>
            </a:r>
          </a:p>
        </p:txBody>
      </p:sp>
      <p:sp>
        <p:nvSpPr>
          <p:cNvPr id="4" name="Freeform 4"/>
          <p:cNvSpPr/>
          <p:nvPr/>
        </p:nvSpPr>
        <p:spPr>
          <a:xfrm>
            <a:off x="904304" y="1315955"/>
            <a:ext cx="1838896" cy="263964"/>
          </a:xfrm>
          <a:custGeom>
            <a:avLst/>
            <a:gdLst/>
            <a:ahLst/>
            <a:cxnLst/>
            <a:rect l="l" t="t" r="r" b="b"/>
            <a:pathLst>
              <a:path w="1838896" h="263964">
                <a:moveTo>
                  <a:pt x="0" y="0"/>
                </a:moveTo>
                <a:lnTo>
                  <a:pt x="1838896" y="0"/>
                </a:lnTo>
                <a:lnTo>
                  <a:pt x="1838896" y="263964"/>
                </a:lnTo>
                <a:lnTo>
                  <a:pt x="0" y="2639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9664" b="-19664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>
            <a:off x="904304" y="1798994"/>
            <a:ext cx="885825" cy="647700"/>
          </a:xfrm>
          <a:custGeom>
            <a:avLst/>
            <a:gdLst/>
            <a:ahLst/>
            <a:cxnLst/>
            <a:rect l="l" t="t" r="r" b="b"/>
            <a:pathLst>
              <a:path w="885825" h="647700">
                <a:moveTo>
                  <a:pt x="0" y="0"/>
                </a:moveTo>
                <a:lnTo>
                  <a:pt x="885824" y="0"/>
                </a:lnTo>
                <a:lnTo>
                  <a:pt x="885824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Freeform 6"/>
          <p:cNvSpPr/>
          <p:nvPr/>
        </p:nvSpPr>
        <p:spPr>
          <a:xfrm>
            <a:off x="1561528" y="1798994"/>
            <a:ext cx="3276600" cy="647700"/>
          </a:xfrm>
          <a:custGeom>
            <a:avLst/>
            <a:gdLst/>
            <a:ahLst/>
            <a:cxnLst/>
            <a:rect l="l" t="t" r="r" b="b"/>
            <a:pathLst>
              <a:path w="3276600" h="647700">
                <a:moveTo>
                  <a:pt x="0" y="0"/>
                </a:moveTo>
                <a:lnTo>
                  <a:pt x="3276600" y="0"/>
                </a:lnTo>
                <a:lnTo>
                  <a:pt x="3276600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7" name="TextBox 7"/>
          <p:cNvSpPr txBox="1"/>
          <p:nvPr/>
        </p:nvSpPr>
        <p:spPr>
          <a:xfrm>
            <a:off x="1743647" y="1972158"/>
            <a:ext cx="2907792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70"/>
              </a:lnSpc>
            </a:pPr>
            <a:r>
              <a:rPr lang="en-US" sz="1725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UCZESTNICY PROGRAMU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1367103" y="2446694"/>
            <a:ext cx="5242578" cy="2857905"/>
            <a:chOff x="0" y="0"/>
            <a:chExt cx="939411" cy="51210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39411" cy="512104"/>
            </a:xfrm>
            <a:custGeom>
              <a:avLst/>
              <a:gdLst/>
              <a:ahLst/>
              <a:cxnLst/>
              <a:rect l="l" t="t" r="r" b="b"/>
              <a:pathLst>
                <a:path w="939411" h="512104">
                  <a:moveTo>
                    <a:pt x="110755" y="0"/>
                  </a:moveTo>
                  <a:lnTo>
                    <a:pt x="828655" y="0"/>
                  </a:lnTo>
                  <a:cubicBezTo>
                    <a:pt x="889824" y="0"/>
                    <a:pt x="939411" y="49587"/>
                    <a:pt x="939411" y="110755"/>
                  </a:cubicBezTo>
                  <a:lnTo>
                    <a:pt x="939411" y="401349"/>
                  </a:lnTo>
                  <a:cubicBezTo>
                    <a:pt x="939411" y="462517"/>
                    <a:pt x="889824" y="512104"/>
                    <a:pt x="828655" y="512104"/>
                  </a:cubicBezTo>
                  <a:lnTo>
                    <a:pt x="110755" y="512104"/>
                  </a:lnTo>
                  <a:cubicBezTo>
                    <a:pt x="49587" y="512104"/>
                    <a:pt x="0" y="462517"/>
                    <a:pt x="0" y="401349"/>
                  </a:cubicBezTo>
                  <a:lnTo>
                    <a:pt x="0" y="110755"/>
                  </a:lnTo>
                  <a:cubicBezTo>
                    <a:pt x="0" y="49587"/>
                    <a:pt x="49587" y="0"/>
                    <a:pt x="110755" y="0"/>
                  </a:cubicBezTo>
                  <a:close/>
                </a:path>
              </a:pathLst>
            </a:custGeom>
            <a:solidFill>
              <a:srgbClr val="386641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95250"/>
              <a:ext cx="939411" cy="416854"/>
            </a:xfrm>
            <a:prstGeom prst="rect">
              <a:avLst/>
            </a:prstGeom>
          </p:spPr>
          <p:txBody>
            <a:bodyPr lIns="71838" tIns="71838" rIns="71838" bIns="71838" rtlCol="0" anchor="ctr"/>
            <a:lstStyle/>
            <a:p>
              <a:pPr algn="ctr">
                <a:lnSpc>
                  <a:spcPts val="3118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1607356" y="2709923"/>
            <a:ext cx="4804964" cy="22106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76"/>
              </a:lnSpc>
            </a:pPr>
            <a:r>
              <a:rPr lang="en-US" sz="1984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Organizacje muszą być zarejestrowane i prowadzić działalność na terenach wiejskich lub w miejscowościach liczących nie więcej niż 100 000 mieszkańców na terenie Dolnego Śląska.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1367103" y="5419320"/>
            <a:ext cx="5242578" cy="2857905"/>
            <a:chOff x="0" y="0"/>
            <a:chExt cx="939411" cy="51210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39411" cy="512104"/>
            </a:xfrm>
            <a:custGeom>
              <a:avLst/>
              <a:gdLst/>
              <a:ahLst/>
              <a:cxnLst/>
              <a:rect l="l" t="t" r="r" b="b"/>
              <a:pathLst>
                <a:path w="939411" h="512104">
                  <a:moveTo>
                    <a:pt x="110755" y="0"/>
                  </a:moveTo>
                  <a:lnTo>
                    <a:pt x="828655" y="0"/>
                  </a:lnTo>
                  <a:cubicBezTo>
                    <a:pt x="889824" y="0"/>
                    <a:pt x="939411" y="49587"/>
                    <a:pt x="939411" y="110755"/>
                  </a:cubicBezTo>
                  <a:lnTo>
                    <a:pt x="939411" y="401349"/>
                  </a:lnTo>
                  <a:cubicBezTo>
                    <a:pt x="939411" y="462517"/>
                    <a:pt x="889824" y="512104"/>
                    <a:pt x="828655" y="512104"/>
                  </a:cubicBezTo>
                  <a:lnTo>
                    <a:pt x="110755" y="512104"/>
                  </a:lnTo>
                  <a:cubicBezTo>
                    <a:pt x="49587" y="512104"/>
                    <a:pt x="0" y="462517"/>
                    <a:pt x="0" y="401349"/>
                  </a:cubicBezTo>
                  <a:lnTo>
                    <a:pt x="0" y="110755"/>
                  </a:lnTo>
                  <a:cubicBezTo>
                    <a:pt x="0" y="49587"/>
                    <a:pt x="49587" y="0"/>
                    <a:pt x="110755" y="0"/>
                  </a:cubicBezTo>
                  <a:close/>
                </a:path>
              </a:pathLst>
            </a:custGeom>
            <a:solidFill>
              <a:srgbClr val="386641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95250"/>
              <a:ext cx="939411" cy="416854"/>
            </a:xfrm>
            <a:prstGeom prst="rect">
              <a:avLst/>
            </a:prstGeom>
          </p:spPr>
          <p:txBody>
            <a:bodyPr lIns="71838" tIns="71838" rIns="71838" bIns="71838" rtlCol="0" anchor="ctr"/>
            <a:lstStyle/>
            <a:p>
              <a:pPr algn="ctr">
                <a:lnSpc>
                  <a:spcPts val="3118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1972925" y="6091994"/>
            <a:ext cx="4360156" cy="1313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4"/>
              </a:lnSpc>
            </a:pPr>
            <a:r>
              <a:rPr lang="en-US" sz="197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Ich </a:t>
            </a:r>
            <a:r>
              <a:rPr lang="en-US" sz="197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roczny</a:t>
            </a:r>
            <a:r>
              <a:rPr lang="en-US" sz="197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197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średni</a:t>
            </a:r>
            <a:r>
              <a:rPr lang="en-US" sz="197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197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przych</a:t>
            </a:r>
            <a:r>
              <a:rPr lang="pl-PL" sz="197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ód</a:t>
            </a:r>
            <a:r>
              <a:rPr lang="en-US" sz="197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</a:p>
          <a:p>
            <a:pPr algn="l">
              <a:lnSpc>
                <a:spcPts val="2574"/>
              </a:lnSpc>
            </a:pPr>
            <a:r>
              <a:rPr lang="en-US" sz="197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z </a:t>
            </a:r>
            <a:r>
              <a:rPr lang="en-US" sz="197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trzech</a:t>
            </a:r>
            <a:r>
              <a:rPr lang="en-US" sz="197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197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ostatnich</a:t>
            </a:r>
            <a:r>
              <a:rPr lang="en-US" sz="197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197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zamkniętych</a:t>
            </a:r>
            <a:r>
              <a:rPr lang="en-US" sz="197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197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lat</a:t>
            </a:r>
            <a:r>
              <a:rPr lang="en-US" sz="197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bud</a:t>
            </a:r>
            <a:r>
              <a:rPr lang="pl-PL" sz="197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ż</a:t>
            </a:r>
            <a:r>
              <a:rPr lang="en-US" sz="197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etowych</a:t>
            </a:r>
            <a:r>
              <a:rPr lang="en-US" sz="197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197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nie</a:t>
            </a:r>
            <a:r>
              <a:rPr lang="en-US" sz="197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197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przekracza</a:t>
            </a:r>
            <a:r>
              <a:rPr lang="en-US" sz="197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200 </a:t>
            </a:r>
            <a:r>
              <a:rPr lang="en-US" sz="197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tys</a:t>
            </a:r>
            <a:r>
              <a:rPr lang="en-US" sz="197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</a:t>
            </a:r>
            <a:r>
              <a:rPr lang="en-US" sz="197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zł</a:t>
            </a:r>
            <a:endParaRPr lang="en-US" sz="197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6" name="Freeform 16"/>
          <p:cNvSpPr/>
          <p:nvPr/>
        </p:nvSpPr>
        <p:spPr>
          <a:xfrm>
            <a:off x="0" y="8782050"/>
            <a:ext cx="18288000" cy="219075"/>
          </a:xfrm>
          <a:custGeom>
            <a:avLst/>
            <a:gdLst/>
            <a:ahLst/>
            <a:cxnLst/>
            <a:rect l="l" t="t" r="r" b="b"/>
            <a:pathLst>
              <a:path w="18288000" h="219075">
                <a:moveTo>
                  <a:pt x="0" y="0"/>
                </a:moveTo>
                <a:lnTo>
                  <a:pt x="18288000" y="0"/>
                </a:lnTo>
                <a:lnTo>
                  <a:pt x="1828800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7" name="TextBox 17"/>
          <p:cNvSpPr txBox="1"/>
          <p:nvPr/>
        </p:nvSpPr>
        <p:spPr>
          <a:xfrm>
            <a:off x="1028700" y="2728973"/>
            <a:ext cx="8562046" cy="5633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97"/>
              </a:lnSpc>
            </a:pPr>
            <a:r>
              <a:rPr lang="en-US" sz="1665" b="1" dirty="0">
                <a:solidFill>
                  <a:srgbClr val="222222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1.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Organizacje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pozarzadowe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lub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podmioty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uwzględnione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w art.3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ust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UoDPPiOw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, w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tym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:</a:t>
            </a:r>
          </a:p>
          <a:p>
            <a:pPr algn="l">
              <a:lnSpc>
                <a:spcPts val="2497"/>
              </a:lnSpc>
            </a:pP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1)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fundacje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;</a:t>
            </a:r>
          </a:p>
          <a:p>
            <a:pPr algn="l">
              <a:lnSpc>
                <a:spcPts val="2497"/>
              </a:lnSpc>
            </a:pP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2)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stowarzyszenia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;</a:t>
            </a:r>
          </a:p>
          <a:p>
            <a:pPr algn="l">
              <a:lnSpc>
                <a:spcPts val="2497"/>
              </a:lnSpc>
            </a:pP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3)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osoby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prawne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jednostki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organizacyjne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działające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na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podstawie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przepisów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o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stosunku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Państwa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do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Kościóła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Katolickiego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w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Rzeczypospolitej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Polskiej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, o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stosunku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Państwa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do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innych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kościółów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związków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wyznan</a:t>
            </a:r>
            <a:r>
              <a:rPr lang="pl-PL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iowych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oraz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o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gwaranc</a:t>
            </a:r>
            <a:r>
              <a:rPr lang="pl-PL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j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ach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wolności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sumienia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wyz</a:t>
            </a:r>
            <a:r>
              <a:rPr lang="pl-PL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ania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;</a:t>
            </a:r>
          </a:p>
          <a:p>
            <a:pPr algn="l">
              <a:lnSpc>
                <a:spcPts val="2497"/>
              </a:lnSpc>
            </a:pP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4)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stowarzyszenia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jednostek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samorządu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terytorialnego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;</a:t>
            </a:r>
          </a:p>
          <a:p>
            <a:pPr algn="l">
              <a:lnSpc>
                <a:spcPts val="2497"/>
              </a:lnSpc>
            </a:pP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5)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spółdzielnie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socjalne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;</a:t>
            </a:r>
          </a:p>
          <a:p>
            <a:pPr algn="l">
              <a:lnSpc>
                <a:spcPts val="2497"/>
              </a:lnSpc>
            </a:pP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6)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spółki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akcyjne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spółki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z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organicznoną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odpowiedzialnością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oraz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kluby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sportowe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będące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spółkami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działającymi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na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podstawie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przepisów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ustawy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z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dnia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25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czerwca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2010 r. o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sporcie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,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które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nie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działają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w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celu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osiągnięcia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zysku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oraz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prz</a:t>
            </a:r>
            <a:r>
              <a:rPr lang="pl-PL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ez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naczają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całość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dochodu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na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realizację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celów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statutowych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oraz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nie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przeznaczają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zysku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do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podziału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między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swoich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udziałowców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,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akcjonariuszy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pracownikami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;</a:t>
            </a:r>
          </a:p>
          <a:p>
            <a:pPr algn="l">
              <a:lnSpc>
                <a:spcPts val="2497"/>
              </a:lnSpc>
            </a:pP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7)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Ochotnicze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Straże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Pożarne</a:t>
            </a:r>
            <a:endParaRPr lang="en-US" sz="1665" b="1" dirty="0">
              <a:solidFill>
                <a:srgbClr val="22222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algn="l">
              <a:lnSpc>
                <a:spcPts val="2497"/>
              </a:lnSpc>
            </a:pP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8)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Koła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Gospodyń</a:t>
            </a:r>
            <a:r>
              <a:rPr lang="en-US" sz="1665" b="1" dirty="0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n-US" sz="1665" b="1" dirty="0" err="1">
                <a:solidFill>
                  <a:srgbClr val="2222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Wiejskich</a:t>
            </a:r>
            <a:endParaRPr lang="en-US" sz="1665" b="1" dirty="0">
              <a:solidFill>
                <a:srgbClr val="22222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8" name="Freeform 18"/>
          <p:cNvSpPr/>
          <p:nvPr/>
        </p:nvSpPr>
        <p:spPr>
          <a:xfrm>
            <a:off x="11865864" y="1648308"/>
            <a:ext cx="3276600" cy="647700"/>
          </a:xfrm>
          <a:custGeom>
            <a:avLst/>
            <a:gdLst/>
            <a:ahLst/>
            <a:cxnLst/>
            <a:rect l="l" t="t" r="r" b="b"/>
            <a:pathLst>
              <a:path w="3276600" h="647700">
                <a:moveTo>
                  <a:pt x="0" y="0"/>
                </a:moveTo>
                <a:lnTo>
                  <a:pt x="3276600" y="0"/>
                </a:lnTo>
                <a:lnTo>
                  <a:pt x="3276600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9" name="TextBox 19"/>
          <p:cNvSpPr txBox="1"/>
          <p:nvPr/>
        </p:nvSpPr>
        <p:spPr>
          <a:xfrm>
            <a:off x="12050268" y="1843571"/>
            <a:ext cx="2907792" cy="257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70"/>
              </a:lnSpc>
            </a:pPr>
            <a:r>
              <a:rPr lang="en-US" sz="1725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KLUCZOWE WARUNKI</a:t>
            </a:r>
          </a:p>
        </p:txBody>
      </p:sp>
      <p:sp>
        <p:nvSpPr>
          <p:cNvPr id="20" name="Freeform 20"/>
          <p:cNvSpPr/>
          <p:nvPr/>
        </p:nvSpPr>
        <p:spPr>
          <a:xfrm>
            <a:off x="11164443" y="1648308"/>
            <a:ext cx="885825" cy="647700"/>
          </a:xfrm>
          <a:custGeom>
            <a:avLst/>
            <a:gdLst/>
            <a:ahLst/>
            <a:cxnLst/>
            <a:rect l="l" t="t" r="r" b="b"/>
            <a:pathLst>
              <a:path w="885825" h="647700">
                <a:moveTo>
                  <a:pt x="0" y="0"/>
                </a:moveTo>
                <a:lnTo>
                  <a:pt x="885825" y="0"/>
                </a:lnTo>
                <a:lnTo>
                  <a:pt x="88582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21" name="Group 21"/>
          <p:cNvGrpSpPr/>
          <p:nvPr/>
        </p:nvGrpSpPr>
        <p:grpSpPr>
          <a:xfrm>
            <a:off x="0" y="8877671"/>
            <a:ext cx="18288000" cy="1409329"/>
            <a:chOff x="0" y="0"/>
            <a:chExt cx="24384000" cy="1879105"/>
          </a:xfrm>
        </p:grpSpPr>
        <p:grpSp>
          <p:nvGrpSpPr>
            <p:cNvPr id="22" name="Group 22"/>
            <p:cNvGrpSpPr/>
            <p:nvPr/>
          </p:nvGrpSpPr>
          <p:grpSpPr>
            <a:xfrm>
              <a:off x="0" y="0"/>
              <a:ext cx="24384000" cy="1879105"/>
              <a:chOff x="0" y="0"/>
              <a:chExt cx="4644571" cy="357925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4644572" cy="357925"/>
              </a:xfrm>
              <a:custGeom>
                <a:avLst/>
                <a:gdLst/>
                <a:ahLst/>
                <a:cxnLst/>
                <a:rect l="l" t="t" r="r" b="b"/>
                <a:pathLst>
                  <a:path w="4644572" h="357925">
                    <a:moveTo>
                      <a:pt x="0" y="0"/>
                    </a:moveTo>
                    <a:lnTo>
                      <a:pt x="4644572" y="0"/>
                    </a:lnTo>
                    <a:lnTo>
                      <a:pt x="4644572" y="357925"/>
                    </a:lnTo>
                    <a:lnTo>
                      <a:pt x="0" y="35792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0" y="-38100"/>
                <a:ext cx="4644571" cy="396025"/>
              </a:xfrm>
              <a:prstGeom prst="rect">
                <a:avLst/>
              </a:prstGeom>
            </p:spPr>
            <p:txBody>
              <a:bodyPr lIns="26670" tIns="26670" rIns="26670" bIns="26670" rtlCol="0" anchor="ctr"/>
              <a:lstStyle/>
              <a:p>
                <a:pPr algn="ctr">
                  <a:lnSpc>
                    <a:spcPts val="1841"/>
                  </a:lnSpc>
                </a:pPr>
                <a:endParaRPr/>
              </a:p>
            </p:txBody>
          </p:sp>
        </p:grpSp>
        <p:sp>
          <p:nvSpPr>
            <p:cNvPr id="25" name="Freeform 25"/>
            <p:cNvSpPr/>
            <p:nvPr/>
          </p:nvSpPr>
          <p:spPr>
            <a:xfrm>
              <a:off x="20923531" y="300021"/>
              <a:ext cx="3058365" cy="1261225"/>
            </a:xfrm>
            <a:custGeom>
              <a:avLst/>
              <a:gdLst/>
              <a:ahLst/>
              <a:cxnLst/>
              <a:rect l="l" t="t" r="r" b="b"/>
              <a:pathLst>
                <a:path w="3058365" h="1261225">
                  <a:moveTo>
                    <a:pt x="0" y="0"/>
                  </a:moveTo>
                  <a:lnTo>
                    <a:pt x="3058365" y="0"/>
                  </a:lnTo>
                  <a:lnTo>
                    <a:pt x="3058365" y="1261226"/>
                  </a:lnTo>
                  <a:lnTo>
                    <a:pt x="0" y="1261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58781" r="-19262" b="-37111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18417218" y="657433"/>
              <a:ext cx="1886383" cy="719384"/>
            </a:xfrm>
            <a:custGeom>
              <a:avLst/>
              <a:gdLst/>
              <a:ahLst/>
              <a:cxnLst/>
              <a:rect l="l" t="t" r="r" b="b"/>
              <a:pathLst>
                <a:path w="1886383" h="719384">
                  <a:moveTo>
                    <a:pt x="0" y="0"/>
                  </a:moveTo>
                  <a:lnTo>
                    <a:pt x="1886384" y="0"/>
                  </a:lnTo>
                  <a:lnTo>
                    <a:pt x="1886384" y="719383"/>
                  </a:lnTo>
                  <a:lnTo>
                    <a:pt x="0" y="7193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23651" r="-371" b="-21928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27" name="Freeform 27"/>
            <p:cNvSpPr/>
            <p:nvPr/>
          </p:nvSpPr>
          <p:spPr>
            <a:xfrm>
              <a:off x="16211036" y="302416"/>
              <a:ext cx="1586253" cy="1178273"/>
            </a:xfrm>
            <a:custGeom>
              <a:avLst/>
              <a:gdLst/>
              <a:ahLst/>
              <a:cxnLst/>
              <a:rect l="l" t="t" r="r" b="b"/>
              <a:pathLst>
                <a:path w="1586253" h="1178273">
                  <a:moveTo>
                    <a:pt x="0" y="0"/>
                  </a:moveTo>
                  <a:lnTo>
                    <a:pt x="1586253" y="0"/>
                  </a:lnTo>
                  <a:lnTo>
                    <a:pt x="1586253" y="1178273"/>
                  </a:lnTo>
                  <a:lnTo>
                    <a:pt x="0" y="1178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15306" r="-10048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28" name="Freeform 28"/>
            <p:cNvSpPr/>
            <p:nvPr/>
          </p:nvSpPr>
          <p:spPr>
            <a:xfrm>
              <a:off x="402104" y="385766"/>
              <a:ext cx="3463427" cy="1143626"/>
            </a:xfrm>
            <a:custGeom>
              <a:avLst/>
              <a:gdLst/>
              <a:ahLst/>
              <a:cxnLst/>
              <a:rect l="l" t="t" r="r" b="b"/>
              <a:pathLst>
                <a:path w="3463427" h="1143626">
                  <a:moveTo>
                    <a:pt x="0" y="0"/>
                  </a:moveTo>
                  <a:lnTo>
                    <a:pt x="3463427" y="0"/>
                  </a:lnTo>
                  <a:lnTo>
                    <a:pt x="3463427" y="1143626"/>
                  </a:lnTo>
                  <a:lnTo>
                    <a:pt x="0" y="1143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4195036" y="354507"/>
              <a:ext cx="1645399" cy="1235206"/>
            </a:xfrm>
            <a:custGeom>
              <a:avLst/>
              <a:gdLst/>
              <a:ahLst/>
              <a:cxnLst/>
              <a:rect l="l" t="t" r="r" b="b"/>
              <a:pathLst>
                <a:path w="1645399" h="1235206">
                  <a:moveTo>
                    <a:pt x="0" y="0"/>
                  </a:moveTo>
                  <a:lnTo>
                    <a:pt x="1645399" y="0"/>
                  </a:lnTo>
                  <a:lnTo>
                    <a:pt x="1645399" y="1235206"/>
                  </a:lnTo>
                  <a:lnTo>
                    <a:pt x="0" y="12352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30" name="Freeform 30"/>
            <p:cNvSpPr/>
            <p:nvPr/>
          </p:nvSpPr>
          <p:spPr>
            <a:xfrm>
              <a:off x="6169940" y="460996"/>
              <a:ext cx="2140672" cy="1055205"/>
            </a:xfrm>
            <a:custGeom>
              <a:avLst/>
              <a:gdLst/>
              <a:ahLst/>
              <a:cxnLst/>
              <a:rect l="l" t="t" r="r" b="b"/>
              <a:pathLst>
                <a:path w="2140672" h="1055205">
                  <a:moveTo>
                    <a:pt x="0" y="0"/>
                  </a:moveTo>
                  <a:lnTo>
                    <a:pt x="2140673" y="0"/>
                  </a:lnTo>
                  <a:lnTo>
                    <a:pt x="2140673" y="1055205"/>
                  </a:lnTo>
                  <a:lnTo>
                    <a:pt x="0" y="10552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8734908" y="628858"/>
              <a:ext cx="6605002" cy="6909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96"/>
                </a:lnSpc>
              </a:pPr>
              <a:r>
                <a:rPr lang="en-US" sz="931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SFINANSOWANO ZE ŚRODKÓW NARODOWEGO INSTYTUTU WOLNOŚCI - CENTRUM ROZWOJU SPOŁECZEŃSTWA OBYWATELSKIEGO </a:t>
              </a:r>
              <a:r>
                <a:rPr lang="en-US" sz="93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 RAMACH RZĄDOWEGO PROGRAMU WSPARCIA ORGANIZACJI POZARZĄDOWYCH MOC MAŁYCH SPOŁECZNOŚCI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795138" y="542925"/>
            <a:ext cx="9199644" cy="962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35"/>
              </a:lnSpc>
            </a:pPr>
            <a:r>
              <a:rPr lang="en-US" sz="6279" b="1">
                <a:solidFill>
                  <a:srgbClr val="2F6036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Kto może startować?</a:t>
            </a:r>
          </a:p>
        </p:txBody>
      </p:sp>
      <p:sp>
        <p:nvSpPr>
          <p:cNvPr id="4" name="Freeform 4"/>
          <p:cNvSpPr/>
          <p:nvPr/>
        </p:nvSpPr>
        <p:spPr>
          <a:xfrm>
            <a:off x="705425" y="1554596"/>
            <a:ext cx="1253118" cy="208853"/>
          </a:xfrm>
          <a:custGeom>
            <a:avLst/>
            <a:gdLst/>
            <a:ahLst/>
            <a:cxnLst/>
            <a:rect l="l" t="t" r="r" b="b"/>
            <a:pathLst>
              <a:path w="1253118" h="208853">
                <a:moveTo>
                  <a:pt x="0" y="0"/>
                </a:moveTo>
                <a:lnTo>
                  <a:pt x="1253118" y="0"/>
                </a:lnTo>
                <a:lnTo>
                  <a:pt x="1253118" y="208853"/>
                </a:lnTo>
                <a:lnTo>
                  <a:pt x="0" y="20885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>
            <a:off x="2582609" y="1763449"/>
            <a:ext cx="12939903" cy="6918486"/>
          </a:xfrm>
          <a:custGeom>
            <a:avLst/>
            <a:gdLst/>
            <a:ahLst/>
            <a:cxnLst/>
            <a:rect l="l" t="t" r="r" b="b"/>
            <a:pathLst>
              <a:path w="12939903" h="6918486">
                <a:moveTo>
                  <a:pt x="0" y="0"/>
                </a:moveTo>
                <a:lnTo>
                  <a:pt x="12939903" y="0"/>
                </a:lnTo>
                <a:lnTo>
                  <a:pt x="12939903" y="6918485"/>
                </a:lnTo>
                <a:lnTo>
                  <a:pt x="0" y="691848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TextBox 6"/>
          <p:cNvSpPr txBox="1"/>
          <p:nvPr/>
        </p:nvSpPr>
        <p:spPr>
          <a:xfrm>
            <a:off x="3563239" y="3035592"/>
            <a:ext cx="11183615" cy="4395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66"/>
              </a:lnSpc>
            </a:pPr>
            <a:r>
              <a:rPr lang="en-US" sz="2911" b="1">
                <a:solidFill>
                  <a:srgbClr val="FFFFFF"/>
                </a:solidFill>
                <a:latin typeface="Barlow Medium"/>
                <a:ea typeface="Barlow Medium"/>
                <a:cs typeface="Barlow Medium"/>
                <a:sym typeface="Barlow Medium"/>
              </a:rPr>
              <a:t>Grupy nieformalne – grupy składające się z min. 3 pełnoletnich osób, </a:t>
            </a:r>
          </a:p>
          <a:p>
            <a:pPr marL="628538" lvl="1" indent="-314269" algn="l">
              <a:lnSpc>
                <a:spcPts val="4366"/>
              </a:lnSpc>
              <a:buFont typeface="Arial"/>
              <a:buChar char="•"/>
            </a:pPr>
            <a:r>
              <a:rPr lang="en-US" sz="2911" b="1">
                <a:solidFill>
                  <a:srgbClr val="FFFFFF"/>
                </a:solidFill>
                <a:latin typeface="Barlow Medium"/>
                <a:ea typeface="Barlow Medium"/>
                <a:cs typeface="Barlow Medium"/>
                <a:sym typeface="Barlow Medium"/>
              </a:rPr>
              <a:t>prowadzące działania w sferze pożytku publicznego,</a:t>
            </a:r>
          </a:p>
          <a:p>
            <a:pPr marL="628538" lvl="1" indent="-314269" algn="l">
              <a:lnSpc>
                <a:spcPts val="4366"/>
              </a:lnSpc>
              <a:buFont typeface="Arial"/>
              <a:buChar char="•"/>
            </a:pPr>
            <a:r>
              <a:rPr lang="en-US" sz="2911" b="1">
                <a:solidFill>
                  <a:srgbClr val="FFFFFF"/>
                </a:solidFill>
                <a:latin typeface="Barlow Medium"/>
                <a:ea typeface="Barlow Medium"/>
                <a:cs typeface="Barlow Medium"/>
                <a:sym typeface="Barlow Medium"/>
              </a:rPr>
              <a:t>zamieszkujące na terenach wiejskich lub w miejscowościach do 100 tysięcy mieszkańców na Dolnym Śląsku,</a:t>
            </a:r>
          </a:p>
          <a:p>
            <a:pPr marL="628538" lvl="1" indent="-314269" algn="l">
              <a:lnSpc>
                <a:spcPts val="4366"/>
              </a:lnSpc>
              <a:buFont typeface="Arial"/>
              <a:buChar char="•"/>
            </a:pPr>
            <a:r>
              <a:rPr lang="en-US" sz="2911" b="1">
                <a:solidFill>
                  <a:srgbClr val="FFFFFF"/>
                </a:solidFill>
                <a:latin typeface="Barlow Medium"/>
                <a:ea typeface="Barlow Medium"/>
                <a:cs typeface="Barlow Medium"/>
                <a:sym typeface="Barlow Medium"/>
              </a:rPr>
              <a:t>nie powiązane z personelem zatrudnionym przez Operatorów Funduszu, </a:t>
            </a:r>
          </a:p>
          <a:p>
            <a:pPr marL="628538" lvl="1" indent="-314269" algn="l">
              <a:lnSpc>
                <a:spcPts val="4366"/>
              </a:lnSpc>
              <a:buFont typeface="Arial"/>
              <a:buChar char="•"/>
            </a:pPr>
            <a:r>
              <a:rPr lang="en-US" sz="2911" b="1">
                <a:solidFill>
                  <a:srgbClr val="FFFFFF"/>
                </a:solidFill>
                <a:latin typeface="Barlow Medium"/>
                <a:ea typeface="Barlow Medium"/>
                <a:cs typeface="Barlow Medium"/>
                <a:sym typeface="Barlow Medium"/>
              </a:rPr>
              <a:t>nie pełniące funkcji w zarządzie istniejącej organizacji pozarządowej w dniu składania wniosku.</a:t>
            </a:r>
          </a:p>
        </p:txBody>
      </p:sp>
      <p:sp>
        <p:nvSpPr>
          <p:cNvPr id="7" name="Freeform 7"/>
          <p:cNvSpPr/>
          <p:nvPr/>
        </p:nvSpPr>
        <p:spPr>
          <a:xfrm>
            <a:off x="15522512" y="7715254"/>
            <a:ext cx="657225" cy="647700"/>
          </a:xfrm>
          <a:custGeom>
            <a:avLst/>
            <a:gdLst/>
            <a:ahLst/>
            <a:cxnLst/>
            <a:rect l="l" t="t" r="r" b="b"/>
            <a:pathLst>
              <a:path w="657225" h="647700">
                <a:moveTo>
                  <a:pt x="0" y="0"/>
                </a:moveTo>
                <a:lnTo>
                  <a:pt x="657225" y="0"/>
                </a:lnTo>
                <a:lnTo>
                  <a:pt x="65722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8" name="Group 8"/>
          <p:cNvGrpSpPr/>
          <p:nvPr/>
        </p:nvGrpSpPr>
        <p:grpSpPr>
          <a:xfrm>
            <a:off x="0" y="8877671"/>
            <a:ext cx="18288000" cy="1409329"/>
            <a:chOff x="0" y="0"/>
            <a:chExt cx="24384000" cy="1879105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0"/>
              <a:ext cx="24384000" cy="1879105"/>
              <a:chOff x="0" y="0"/>
              <a:chExt cx="4644571" cy="357925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4644572" cy="357925"/>
              </a:xfrm>
              <a:custGeom>
                <a:avLst/>
                <a:gdLst/>
                <a:ahLst/>
                <a:cxnLst/>
                <a:rect l="l" t="t" r="r" b="b"/>
                <a:pathLst>
                  <a:path w="4644572" h="357925">
                    <a:moveTo>
                      <a:pt x="0" y="0"/>
                    </a:moveTo>
                    <a:lnTo>
                      <a:pt x="4644572" y="0"/>
                    </a:lnTo>
                    <a:lnTo>
                      <a:pt x="4644572" y="357925"/>
                    </a:lnTo>
                    <a:lnTo>
                      <a:pt x="0" y="35792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38100"/>
                <a:ext cx="4644571" cy="396025"/>
              </a:xfrm>
              <a:prstGeom prst="rect">
                <a:avLst/>
              </a:prstGeom>
            </p:spPr>
            <p:txBody>
              <a:bodyPr lIns="26670" tIns="26670" rIns="26670" bIns="26670" rtlCol="0" anchor="ctr"/>
              <a:lstStyle/>
              <a:p>
                <a:pPr algn="ctr">
                  <a:lnSpc>
                    <a:spcPts val="1841"/>
                  </a:lnSpc>
                </a:pPr>
                <a:endParaRPr/>
              </a:p>
            </p:txBody>
          </p:sp>
        </p:grpSp>
        <p:sp>
          <p:nvSpPr>
            <p:cNvPr id="12" name="Freeform 12"/>
            <p:cNvSpPr/>
            <p:nvPr/>
          </p:nvSpPr>
          <p:spPr>
            <a:xfrm>
              <a:off x="20923531" y="300021"/>
              <a:ext cx="3058365" cy="1261225"/>
            </a:xfrm>
            <a:custGeom>
              <a:avLst/>
              <a:gdLst/>
              <a:ahLst/>
              <a:cxnLst/>
              <a:rect l="l" t="t" r="r" b="b"/>
              <a:pathLst>
                <a:path w="3058365" h="1261225">
                  <a:moveTo>
                    <a:pt x="0" y="0"/>
                  </a:moveTo>
                  <a:lnTo>
                    <a:pt x="3058365" y="0"/>
                  </a:lnTo>
                  <a:lnTo>
                    <a:pt x="3058365" y="1261226"/>
                  </a:lnTo>
                  <a:lnTo>
                    <a:pt x="0" y="1261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58781" r="-19262" b="-37111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18417218" y="657433"/>
              <a:ext cx="1886383" cy="719384"/>
            </a:xfrm>
            <a:custGeom>
              <a:avLst/>
              <a:gdLst/>
              <a:ahLst/>
              <a:cxnLst/>
              <a:rect l="l" t="t" r="r" b="b"/>
              <a:pathLst>
                <a:path w="1886383" h="719384">
                  <a:moveTo>
                    <a:pt x="0" y="0"/>
                  </a:moveTo>
                  <a:lnTo>
                    <a:pt x="1886384" y="0"/>
                  </a:lnTo>
                  <a:lnTo>
                    <a:pt x="1886384" y="719383"/>
                  </a:lnTo>
                  <a:lnTo>
                    <a:pt x="0" y="7193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23651" r="-371" b="-21928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16211036" y="302416"/>
              <a:ext cx="1586253" cy="1178273"/>
            </a:xfrm>
            <a:custGeom>
              <a:avLst/>
              <a:gdLst/>
              <a:ahLst/>
              <a:cxnLst/>
              <a:rect l="l" t="t" r="r" b="b"/>
              <a:pathLst>
                <a:path w="1586253" h="1178273">
                  <a:moveTo>
                    <a:pt x="0" y="0"/>
                  </a:moveTo>
                  <a:lnTo>
                    <a:pt x="1586253" y="0"/>
                  </a:lnTo>
                  <a:lnTo>
                    <a:pt x="1586253" y="1178273"/>
                  </a:lnTo>
                  <a:lnTo>
                    <a:pt x="0" y="1178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15306" r="-10048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402104" y="385766"/>
              <a:ext cx="3463427" cy="1143626"/>
            </a:xfrm>
            <a:custGeom>
              <a:avLst/>
              <a:gdLst/>
              <a:ahLst/>
              <a:cxnLst/>
              <a:rect l="l" t="t" r="r" b="b"/>
              <a:pathLst>
                <a:path w="3463427" h="1143626">
                  <a:moveTo>
                    <a:pt x="0" y="0"/>
                  </a:moveTo>
                  <a:lnTo>
                    <a:pt x="3463427" y="0"/>
                  </a:lnTo>
                  <a:lnTo>
                    <a:pt x="3463427" y="1143626"/>
                  </a:lnTo>
                  <a:lnTo>
                    <a:pt x="0" y="1143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4195036" y="354507"/>
              <a:ext cx="1645399" cy="1235206"/>
            </a:xfrm>
            <a:custGeom>
              <a:avLst/>
              <a:gdLst/>
              <a:ahLst/>
              <a:cxnLst/>
              <a:rect l="l" t="t" r="r" b="b"/>
              <a:pathLst>
                <a:path w="1645399" h="1235206">
                  <a:moveTo>
                    <a:pt x="0" y="0"/>
                  </a:moveTo>
                  <a:lnTo>
                    <a:pt x="1645399" y="0"/>
                  </a:lnTo>
                  <a:lnTo>
                    <a:pt x="1645399" y="1235206"/>
                  </a:lnTo>
                  <a:lnTo>
                    <a:pt x="0" y="12352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6169940" y="460996"/>
              <a:ext cx="2140672" cy="1055205"/>
            </a:xfrm>
            <a:custGeom>
              <a:avLst/>
              <a:gdLst/>
              <a:ahLst/>
              <a:cxnLst/>
              <a:rect l="l" t="t" r="r" b="b"/>
              <a:pathLst>
                <a:path w="2140672" h="1055205">
                  <a:moveTo>
                    <a:pt x="0" y="0"/>
                  </a:moveTo>
                  <a:lnTo>
                    <a:pt x="2140673" y="0"/>
                  </a:lnTo>
                  <a:lnTo>
                    <a:pt x="2140673" y="1055205"/>
                  </a:lnTo>
                  <a:lnTo>
                    <a:pt x="0" y="10552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8734908" y="628858"/>
              <a:ext cx="6605002" cy="6909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96"/>
                </a:lnSpc>
              </a:pPr>
              <a:r>
                <a:rPr lang="en-US" sz="931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SFINANSOWANO ZE ŚRODKÓW NARODOWEGO INSTYTUTU WOLNOŚCI - CENTRUM ROZWOJU SPOŁECZEŃSTWA OBYWATELSKIEGO </a:t>
              </a:r>
              <a:r>
                <a:rPr lang="en-US" sz="93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 RAMACH RZĄDOWEGO PROGRAMU WSPARCIA ORGANIZACJI POZARZĄDOWYCH MOC MAŁYCH SPOŁECZNOŚCI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/>
          <p:cNvGrpSpPr/>
          <p:nvPr/>
        </p:nvGrpSpPr>
        <p:grpSpPr>
          <a:xfrm>
            <a:off x="11297412" y="547688"/>
            <a:ext cx="5733288" cy="2849868"/>
            <a:chOff x="0" y="0"/>
            <a:chExt cx="7644384" cy="379982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644378" cy="3799820"/>
            </a:xfrm>
            <a:custGeom>
              <a:avLst/>
              <a:gdLst/>
              <a:ahLst/>
              <a:cxnLst/>
              <a:rect l="l" t="t" r="r" b="b"/>
              <a:pathLst>
                <a:path w="7644378" h="3799820">
                  <a:moveTo>
                    <a:pt x="0" y="0"/>
                  </a:moveTo>
                  <a:lnTo>
                    <a:pt x="7644378" y="0"/>
                  </a:lnTo>
                  <a:lnTo>
                    <a:pt x="7644378" y="3799820"/>
                  </a:lnTo>
                  <a:lnTo>
                    <a:pt x="0" y="37998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3776" r="-13776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76200"/>
              <a:ext cx="7644384" cy="372362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480"/>
                </a:lnSpc>
              </a:pPr>
              <a:r>
                <a:rPr lang="en-US" sz="6000" b="1" spc="-36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Odbiorcy </a:t>
              </a:r>
            </a:p>
            <a:p>
              <a:pPr algn="l">
                <a:lnSpc>
                  <a:spcPts val="6480"/>
                </a:lnSpc>
              </a:pPr>
              <a:r>
                <a:rPr lang="en-US" sz="6000" b="1" spc="-36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i teren realizacji 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" y="19"/>
            <a:ext cx="10404586" cy="10286981"/>
            <a:chOff x="0" y="0"/>
            <a:chExt cx="13872782" cy="13715975"/>
          </a:xfrm>
        </p:grpSpPr>
        <p:sp>
          <p:nvSpPr>
            <p:cNvPr id="7" name="Freeform 7" descr="undefined"/>
            <p:cNvSpPr/>
            <p:nvPr/>
          </p:nvSpPr>
          <p:spPr>
            <a:xfrm>
              <a:off x="0" y="0"/>
              <a:ext cx="13872718" cy="13716000"/>
            </a:xfrm>
            <a:custGeom>
              <a:avLst/>
              <a:gdLst/>
              <a:ahLst/>
              <a:cxnLst/>
              <a:rect l="l" t="t" r="r" b="b"/>
              <a:pathLst>
                <a:path w="13872718" h="13716000">
                  <a:moveTo>
                    <a:pt x="0" y="0"/>
                  </a:moveTo>
                  <a:lnTo>
                    <a:pt x="13872718" y="0"/>
                  </a:lnTo>
                  <a:lnTo>
                    <a:pt x="13872718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2492" r="-6457" b="-47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1388852" y="3592249"/>
            <a:ext cx="5550408" cy="3648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0"/>
              </a:lnSpc>
            </a:pP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Mieszkańcy i mieszkanki Dolnego Śląska z miast i wsi do 100 tysięcy mieszkańców. Wszystkie działania muszą być zrealizowane na terenie Dolnego Śląska również w miastach i na wsiach do 100 tysięcy mieszkańców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0" y="8763000"/>
            <a:ext cx="18288000" cy="1524000"/>
            <a:chOff x="0" y="0"/>
            <a:chExt cx="24384000" cy="20320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4384000" cy="2032000"/>
            </a:xfrm>
            <a:custGeom>
              <a:avLst/>
              <a:gdLst/>
              <a:ahLst/>
              <a:cxnLst/>
              <a:rect l="l" t="t" r="r" b="b"/>
              <a:pathLst>
                <a:path w="24384000" h="2032000">
                  <a:moveTo>
                    <a:pt x="0" y="0"/>
                  </a:moveTo>
                  <a:lnTo>
                    <a:pt x="24384000" y="0"/>
                  </a:lnTo>
                  <a:lnTo>
                    <a:pt x="24384000" y="2032000"/>
                  </a:lnTo>
                  <a:lnTo>
                    <a:pt x="0" y="2032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29924" y="8541976"/>
            <a:ext cx="3127199" cy="221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14"/>
              </a:lnSpc>
            </a:pPr>
            <a:r>
              <a:rPr lang="en-US" sz="1178">
                <a:solidFill>
                  <a:srgbClr val="82766A"/>
                </a:solidFill>
                <a:latin typeface="Arial"/>
                <a:ea typeface="Arial"/>
                <a:cs typeface="Arial"/>
                <a:sym typeface="Arial"/>
              </a:rPr>
              <a:t>Źródło: Wikipedia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0" y="8877671"/>
            <a:ext cx="18288000" cy="1409329"/>
            <a:chOff x="0" y="0"/>
            <a:chExt cx="24384000" cy="1879105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24384000" cy="1879105"/>
              <a:chOff x="0" y="0"/>
              <a:chExt cx="4644571" cy="357925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4644572" cy="357925"/>
              </a:xfrm>
              <a:custGeom>
                <a:avLst/>
                <a:gdLst/>
                <a:ahLst/>
                <a:cxnLst/>
                <a:rect l="l" t="t" r="r" b="b"/>
                <a:pathLst>
                  <a:path w="4644572" h="357925">
                    <a:moveTo>
                      <a:pt x="0" y="0"/>
                    </a:moveTo>
                    <a:lnTo>
                      <a:pt x="4644572" y="0"/>
                    </a:lnTo>
                    <a:lnTo>
                      <a:pt x="4644572" y="357925"/>
                    </a:lnTo>
                    <a:lnTo>
                      <a:pt x="0" y="35792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0" y="-38100"/>
                <a:ext cx="4644571" cy="396025"/>
              </a:xfrm>
              <a:prstGeom prst="rect">
                <a:avLst/>
              </a:prstGeom>
            </p:spPr>
            <p:txBody>
              <a:bodyPr lIns="26670" tIns="26670" rIns="26670" bIns="26670" rtlCol="0" anchor="ctr"/>
              <a:lstStyle/>
              <a:p>
                <a:pPr algn="ctr">
                  <a:lnSpc>
                    <a:spcPts val="1841"/>
                  </a:lnSpc>
                </a:pPr>
                <a:endParaRPr/>
              </a:p>
            </p:txBody>
          </p:sp>
        </p:grpSp>
        <p:sp>
          <p:nvSpPr>
            <p:cNvPr id="16" name="Freeform 16"/>
            <p:cNvSpPr/>
            <p:nvPr/>
          </p:nvSpPr>
          <p:spPr>
            <a:xfrm>
              <a:off x="20923531" y="300021"/>
              <a:ext cx="3058365" cy="1261225"/>
            </a:xfrm>
            <a:custGeom>
              <a:avLst/>
              <a:gdLst/>
              <a:ahLst/>
              <a:cxnLst/>
              <a:rect l="l" t="t" r="r" b="b"/>
              <a:pathLst>
                <a:path w="3058365" h="1261225">
                  <a:moveTo>
                    <a:pt x="0" y="0"/>
                  </a:moveTo>
                  <a:lnTo>
                    <a:pt x="3058365" y="0"/>
                  </a:lnTo>
                  <a:lnTo>
                    <a:pt x="3058365" y="1261226"/>
                  </a:lnTo>
                  <a:lnTo>
                    <a:pt x="0" y="1261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58781" r="-19262" b="-37111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18417218" y="657433"/>
              <a:ext cx="1886383" cy="719384"/>
            </a:xfrm>
            <a:custGeom>
              <a:avLst/>
              <a:gdLst/>
              <a:ahLst/>
              <a:cxnLst/>
              <a:rect l="l" t="t" r="r" b="b"/>
              <a:pathLst>
                <a:path w="1886383" h="719384">
                  <a:moveTo>
                    <a:pt x="0" y="0"/>
                  </a:moveTo>
                  <a:lnTo>
                    <a:pt x="1886384" y="0"/>
                  </a:lnTo>
                  <a:lnTo>
                    <a:pt x="1886384" y="719383"/>
                  </a:lnTo>
                  <a:lnTo>
                    <a:pt x="0" y="7193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23651" r="-371" b="-21928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16211036" y="302416"/>
              <a:ext cx="1586253" cy="1178273"/>
            </a:xfrm>
            <a:custGeom>
              <a:avLst/>
              <a:gdLst/>
              <a:ahLst/>
              <a:cxnLst/>
              <a:rect l="l" t="t" r="r" b="b"/>
              <a:pathLst>
                <a:path w="1586253" h="1178273">
                  <a:moveTo>
                    <a:pt x="0" y="0"/>
                  </a:moveTo>
                  <a:lnTo>
                    <a:pt x="1586253" y="0"/>
                  </a:lnTo>
                  <a:lnTo>
                    <a:pt x="1586253" y="1178273"/>
                  </a:lnTo>
                  <a:lnTo>
                    <a:pt x="0" y="1178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15306" r="-10048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402104" y="385766"/>
              <a:ext cx="3463427" cy="1143626"/>
            </a:xfrm>
            <a:custGeom>
              <a:avLst/>
              <a:gdLst/>
              <a:ahLst/>
              <a:cxnLst/>
              <a:rect l="l" t="t" r="r" b="b"/>
              <a:pathLst>
                <a:path w="3463427" h="1143626">
                  <a:moveTo>
                    <a:pt x="0" y="0"/>
                  </a:moveTo>
                  <a:lnTo>
                    <a:pt x="3463427" y="0"/>
                  </a:lnTo>
                  <a:lnTo>
                    <a:pt x="3463427" y="1143626"/>
                  </a:lnTo>
                  <a:lnTo>
                    <a:pt x="0" y="1143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4195036" y="354507"/>
              <a:ext cx="1645399" cy="1235206"/>
            </a:xfrm>
            <a:custGeom>
              <a:avLst/>
              <a:gdLst/>
              <a:ahLst/>
              <a:cxnLst/>
              <a:rect l="l" t="t" r="r" b="b"/>
              <a:pathLst>
                <a:path w="1645399" h="1235206">
                  <a:moveTo>
                    <a:pt x="0" y="0"/>
                  </a:moveTo>
                  <a:lnTo>
                    <a:pt x="1645399" y="0"/>
                  </a:lnTo>
                  <a:lnTo>
                    <a:pt x="1645399" y="1235206"/>
                  </a:lnTo>
                  <a:lnTo>
                    <a:pt x="0" y="12352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6169940" y="460996"/>
              <a:ext cx="2140672" cy="1055205"/>
            </a:xfrm>
            <a:custGeom>
              <a:avLst/>
              <a:gdLst/>
              <a:ahLst/>
              <a:cxnLst/>
              <a:rect l="l" t="t" r="r" b="b"/>
              <a:pathLst>
                <a:path w="2140672" h="1055205">
                  <a:moveTo>
                    <a:pt x="0" y="0"/>
                  </a:moveTo>
                  <a:lnTo>
                    <a:pt x="2140673" y="0"/>
                  </a:lnTo>
                  <a:lnTo>
                    <a:pt x="2140673" y="1055205"/>
                  </a:lnTo>
                  <a:lnTo>
                    <a:pt x="0" y="10552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734908" y="628858"/>
              <a:ext cx="6605002" cy="6909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96"/>
                </a:lnSpc>
              </a:pPr>
              <a:r>
                <a:rPr lang="en-US" sz="931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SFINANSOWANO ZE ŚRODKÓW NARODOWEGO INSTYTUTU WOLNOŚCI - CENTRUM ROZWOJU SPOŁECZEŃSTWA OBYWATELSKIEGO </a:t>
              </a:r>
              <a:r>
                <a:rPr lang="en-US" sz="93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 RAMACH RZĄDOWEGO PROGRAMU WSPARCIA ORGANIZACJI POZARZĄDOWYCH MOC MAŁYCH SPOŁECZNOŚCI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11430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877824" y="656844"/>
            <a:ext cx="8851392" cy="9810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12"/>
              </a:lnSpc>
            </a:pPr>
            <a:r>
              <a:rPr lang="en-US" sz="6427" b="1">
                <a:solidFill>
                  <a:srgbClr val="497445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Rozwój Instytucjonalny</a:t>
            </a:r>
          </a:p>
        </p:txBody>
      </p:sp>
      <p:sp>
        <p:nvSpPr>
          <p:cNvPr id="4" name="Freeform 4"/>
          <p:cNvSpPr/>
          <p:nvPr/>
        </p:nvSpPr>
        <p:spPr>
          <a:xfrm>
            <a:off x="866775" y="1495425"/>
            <a:ext cx="1095375" cy="438150"/>
          </a:xfrm>
          <a:custGeom>
            <a:avLst/>
            <a:gdLst/>
            <a:ahLst/>
            <a:cxnLst/>
            <a:rect l="l" t="t" r="r" b="b"/>
            <a:pathLst>
              <a:path w="1095375" h="438150">
                <a:moveTo>
                  <a:pt x="0" y="0"/>
                </a:moveTo>
                <a:lnTo>
                  <a:pt x="1095375" y="0"/>
                </a:lnTo>
                <a:lnTo>
                  <a:pt x="1095375" y="438150"/>
                </a:lnTo>
                <a:lnTo>
                  <a:pt x="0" y="4381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>
            <a:off x="647700" y="1924050"/>
            <a:ext cx="16554450" cy="1724025"/>
          </a:xfrm>
          <a:custGeom>
            <a:avLst/>
            <a:gdLst/>
            <a:ahLst/>
            <a:cxnLst/>
            <a:rect l="l" t="t" r="r" b="b"/>
            <a:pathLst>
              <a:path w="16554450" h="1724025">
                <a:moveTo>
                  <a:pt x="0" y="0"/>
                </a:moveTo>
                <a:lnTo>
                  <a:pt x="16554450" y="0"/>
                </a:lnTo>
                <a:lnTo>
                  <a:pt x="16554450" y="1724025"/>
                </a:lnTo>
                <a:lnTo>
                  <a:pt x="0" y="17240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TextBox 6"/>
          <p:cNvSpPr txBox="1"/>
          <p:nvPr/>
        </p:nvSpPr>
        <p:spPr>
          <a:xfrm>
            <a:off x="1115568" y="2363706"/>
            <a:ext cx="15398496" cy="88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67"/>
              </a:lnSpc>
            </a:pPr>
            <a:r>
              <a:rPr lang="en-US" sz="2667" b="1" dirty="0" err="1">
                <a:solidFill>
                  <a:srgbClr val="497445"/>
                </a:solidFill>
                <a:latin typeface="HK Grotesk Medium Italics"/>
                <a:ea typeface="HK Grotesk Medium Italics"/>
                <a:cs typeface="HK Grotesk Medium Italics"/>
                <a:sym typeface="HK Grotesk Medium Italics"/>
              </a:rPr>
              <a:t>Rozwój</a:t>
            </a:r>
            <a:r>
              <a:rPr lang="en-US" sz="2667" b="1" dirty="0">
                <a:solidFill>
                  <a:srgbClr val="497445"/>
                </a:solidFill>
                <a:latin typeface="HK Grotesk Medium Italics"/>
                <a:ea typeface="HK Grotesk Medium Italics"/>
                <a:cs typeface="HK Grotesk Medium Italics"/>
                <a:sym typeface="HK Grotesk Medium Italics"/>
              </a:rPr>
              <a:t> </a:t>
            </a:r>
            <a:r>
              <a:rPr lang="en-US" sz="2667" b="1" dirty="0" err="1">
                <a:solidFill>
                  <a:srgbClr val="497445"/>
                </a:solidFill>
                <a:latin typeface="HK Grotesk Medium Italics"/>
                <a:ea typeface="HK Grotesk Medium Italics"/>
                <a:cs typeface="HK Grotesk Medium Italics"/>
                <a:sym typeface="HK Grotesk Medium Italics"/>
              </a:rPr>
              <a:t>instytucjonalny</a:t>
            </a:r>
            <a:r>
              <a:rPr lang="en-US" sz="2667" b="1" dirty="0">
                <a:solidFill>
                  <a:srgbClr val="497445"/>
                </a:solidFill>
                <a:latin typeface="HK Grotesk Medium Italics"/>
                <a:ea typeface="HK Grotesk Medium Italics"/>
                <a:cs typeface="HK Grotesk Medium Italics"/>
                <a:sym typeface="HK Grotesk Medium Italics"/>
              </a:rPr>
              <a:t> to </a:t>
            </a:r>
            <a:r>
              <a:rPr lang="en-US" sz="2667" b="1" dirty="0" err="1">
                <a:solidFill>
                  <a:srgbClr val="497445"/>
                </a:solidFill>
                <a:latin typeface="HK Grotesk Medium Italics"/>
                <a:ea typeface="HK Grotesk Medium Italics"/>
                <a:cs typeface="HK Grotesk Medium Italics"/>
                <a:sym typeface="HK Grotesk Medium Italics"/>
              </a:rPr>
              <a:t>działania</a:t>
            </a:r>
            <a:r>
              <a:rPr lang="en-US" sz="2667" b="1" dirty="0">
                <a:solidFill>
                  <a:srgbClr val="497445"/>
                </a:solidFill>
                <a:latin typeface="HK Grotesk Medium Italics"/>
                <a:ea typeface="HK Grotesk Medium Italics"/>
                <a:cs typeface="HK Grotesk Medium Italics"/>
                <a:sym typeface="HK Grotesk Medium Italics"/>
              </a:rPr>
              <a:t> </a:t>
            </a:r>
            <a:r>
              <a:rPr lang="en-US" sz="2667" b="1" dirty="0" err="1">
                <a:solidFill>
                  <a:srgbClr val="497445"/>
                </a:solidFill>
                <a:latin typeface="HK Grotesk Medium Italics"/>
                <a:ea typeface="HK Grotesk Medium Italics"/>
                <a:cs typeface="HK Grotesk Medium Italics"/>
                <a:sym typeface="HK Grotesk Medium Italics"/>
              </a:rPr>
              <a:t>mające</a:t>
            </a:r>
            <a:r>
              <a:rPr lang="en-US" sz="2667" b="1" dirty="0">
                <a:solidFill>
                  <a:srgbClr val="497445"/>
                </a:solidFill>
                <a:latin typeface="HK Grotesk Medium Italics"/>
                <a:ea typeface="HK Grotesk Medium Italics"/>
                <a:cs typeface="HK Grotesk Medium Italics"/>
                <a:sym typeface="HK Grotesk Medium Italics"/>
              </a:rPr>
              <a:t> </a:t>
            </a:r>
            <a:r>
              <a:rPr lang="en-US" sz="2667" b="1" dirty="0" err="1">
                <a:solidFill>
                  <a:srgbClr val="497445"/>
                </a:solidFill>
                <a:latin typeface="HK Grotesk Medium Italics"/>
                <a:ea typeface="HK Grotesk Medium Italics"/>
                <a:cs typeface="HK Grotesk Medium Italics"/>
                <a:sym typeface="HK Grotesk Medium Italics"/>
              </a:rPr>
              <a:t>na</a:t>
            </a:r>
            <a:r>
              <a:rPr lang="en-US" sz="2667" b="1" dirty="0">
                <a:solidFill>
                  <a:srgbClr val="497445"/>
                </a:solidFill>
                <a:latin typeface="HK Grotesk Medium Italics"/>
                <a:ea typeface="HK Grotesk Medium Italics"/>
                <a:cs typeface="HK Grotesk Medium Italics"/>
                <a:sym typeface="HK Grotesk Medium Italics"/>
              </a:rPr>
              <a:t> </a:t>
            </a:r>
            <a:r>
              <a:rPr lang="en-US" sz="2667" b="1" dirty="0" err="1">
                <a:solidFill>
                  <a:srgbClr val="497445"/>
                </a:solidFill>
                <a:latin typeface="HK Grotesk Medium Italics"/>
                <a:ea typeface="HK Grotesk Medium Italics"/>
                <a:cs typeface="HK Grotesk Medium Italics"/>
                <a:sym typeface="HK Grotesk Medium Italics"/>
              </a:rPr>
              <a:t>celu</a:t>
            </a:r>
            <a:r>
              <a:rPr lang="en-US" sz="2667" b="1" dirty="0">
                <a:solidFill>
                  <a:srgbClr val="497445"/>
                </a:solidFill>
                <a:latin typeface="HK Grotesk Medium Italics"/>
                <a:ea typeface="HK Grotesk Medium Italics"/>
                <a:cs typeface="HK Grotesk Medium Italics"/>
                <a:sym typeface="HK Grotesk Medium Italics"/>
              </a:rPr>
              <a:t> </a:t>
            </a:r>
            <a:r>
              <a:rPr lang="en-US" sz="2667" b="1" dirty="0" err="1">
                <a:solidFill>
                  <a:srgbClr val="497445"/>
                </a:solidFill>
                <a:latin typeface="HK Grotesk Medium Italics"/>
                <a:ea typeface="HK Grotesk Medium Italics"/>
                <a:cs typeface="HK Grotesk Medium Italics"/>
                <a:sym typeface="HK Grotesk Medium Italics"/>
              </a:rPr>
              <a:t>rozwój</a:t>
            </a:r>
            <a:r>
              <a:rPr lang="en-US" sz="2667" b="1" dirty="0">
                <a:solidFill>
                  <a:srgbClr val="497445"/>
                </a:solidFill>
                <a:latin typeface="HK Grotesk Medium Italics"/>
                <a:ea typeface="HK Grotesk Medium Italics"/>
                <a:cs typeface="HK Grotesk Medium Italics"/>
                <a:sym typeface="HK Grotesk Medium Italics"/>
              </a:rPr>
              <a:t> </a:t>
            </a:r>
            <a:r>
              <a:rPr lang="en-US" sz="2667" b="1" dirty="0" err="1">
                <a:solidFill>
                  <a:srgbClr val="497445"/>
                </a:solidFill>
                <a:latin typeface="HK Grotesk Medium Italics"/>
                <a:ea typeface="HK Grotesk Medium Italics"/>
                <a:cs typeface="HK Grotesk Medium Italics"/>
                <a:sym typeface="HK Grotesk Medium Italics"/>
              </a:rPr>
              <a:t>oferenta</a:t>
            </a:r>
            <a:r>
              <a:rPr lang="en-US" sz="2667" b="1" dirty="0">
                <a:solidFill>
                  <a:srgbClr val="497445"/>
                </a:solidFill>
                <a:latin typeface="HK Grotesk Medium Italics"/>
                <a:ea typeface="HK Grotesk Medium Italics"/>
                <a:cs typeface="HK Grotesk Medium Italics"/>
                <a:sym typeface="HK Grotesk Medium Italics"/>
              </a:rPr>
              <a:t>. </a:t>
            </a:r>
            <a:r>
              <a:rPr lang="en-US" sz="2667" b="1" dirty="0" err="1">
                <a:solidFill>
                  <a:srgbClr val="497445"/>
                </a:solidFill>
                <a:latin typeface="HK Grotesk Medium Italics"/>
                <a:ea typeface="HK Grotesk Medium Italics"/>
                <a:cs typeface="HK Grotesk Medium Italics"/>
                <a:sym typeface="HK Grotesk Medium Italics"/>
              </a:rPr>
              <a:t>Sprzęt</a:t>
            </a:r>
            <a:r>
              <a:rPr lang="en-US" sz="2667" b="1" dirty="0">
                <a:solidFill>
                  <a:srgbClr val="497445"/>
                </a:solidFill>
                <a:latin typeface="HK Grotesk Medium Italics"/>
                <a:ea typeface="HK Grotesk Medium Italics"/>
                <a:cs typeface="HK Grotesk Medium Italics"/>
                <a:sym typeface="HK Grotesk Medium Italics"/>
              </a:rPr>
              <a:t> </a:t>
            </a:r>
            <a:r>
              <a:rPr lang="en-US" sz="2667" b="1" dirty="0" err="1">
                <a:solidFill>
                  <a:srgbClr val="497445"/>
                </a:solidFill>
                <a:latin typeface="HK Grotesk Medium Italics"/>
                <a:ea typeface="HK Grotesk Medium Italics"/>
                <a:cs typeface="HK Grotesk Medium Italics"/>
                <a:sym typeface="HK Grotesk Medium Italics"/>
              </a:rPr>
              <a:t>nie</a:t>
            </a:r>
            <a:r>
              <a:rPr lang="en-US" sz="2667" b="1" dirty="0">
                <a:solidFill>
                  <a:srgbClr val="497445"/>
                </a:solidFill>
                <a:latin typeface="HK Grotesk Medium Italics"/>
                <a:ea typeface="HK Grotesk Medium Italics"/>
                <a:cs typeface="HK Grotesk Medium Italics"/>
                <a:sym typeface="HK Grotesk Medium Italics"/>
              </a:rPr>
              <a:t> </a:t>
            </a:r>
            <a:r>
              <a:rPr lang="en-US" sz="2667" b="1" dirty="0" err="1">
                <a:solidFill>
                  <a:srgbClr val="497445"/>
                </a:solidFill>
                <a:latin typeface="HK Grotesk Medium Italics"/>
                <a:ea typeface="HK Grotesk Medium Italics"/>
                <a:cs typeface="HK Grotesk Medium Italics"/>
                <a:sym typeface="HK Grotesk Medium Italics"/>
              </a:rPr>
              <a:t>musi</a:t>
            </a:r>
            <a:r>
              <a:rPr lang="en-US" sz="2667" b="1" dirty="0">
                <a:solidFill>
                  <a:srgbClr val="497445"/>
                </a:solidFill>
                <a:latin typeface="HK Grotesk Medium Italics"/>
                <a:ea typeface="HK Grotesk Medium Italics"/>
                <a:cs typeface="HK Grotesk Medium Italics"/>
                <a:sym typeface="HK Grotesk Medium Italics"/>
              </a:rPr>
              <a:t> </a:t>
            </a:r>
            <a:r>
              <a:rPr lang="en-US" sz="2667" b="1" dirty="0" err="1">
                <a:solidFill>
                  <a:srgbClr val="497445"/>
                </a:solidFill>
                <a:latin typeface="HK Grotesk Medium Italics"/>
                <a:ea typeface="HK Grotesk Medium Italics"/>
                <a:cs typeface="HK Grotesk Medium Italics"/>
                <a:sym typeface="HK Grotesk Medium Italics"/>
              </a:rPr>
              <a:t>bezpośrednio</a:t>
            </a:r>
            <a:r>
              <a:rPr lang="en-US" sz="2667" b="1" dirty="0">
                <a:solidFill>
                  <a:srgbClr val="497445"/>
                </a:solidFill>
                <a:latin typeface="HK Grotesk Medium Italics"/>
                <a:ea typeface="HK Grotesk Medium Italics"/>
                <a:cs typeface="HK Grotesk Medium Italics"/>
                <a:sym typeface="HK Grotesk Medium Italics"/>
              </a:rPr>
              <a:t> </a:t>
            </a:r>
            <a:r>
              <a:rPr lang="en-US" sz="2667" b="1" dirty="0" err="1">
                <a:solidFill>
                  <a:srgbClr val="497445"/>
                </a:solidFill>
                <a:latin typeface="HK Grotesk Medium Italics"/>
                <a:ea typeface="HK Grotesk Medium Italics"/>
                <a:cs typeface="HK Grotesk Medium Italics"/>
                <a:sym typeface="HK Grotesk Medium Italics"/>
              </a:rPr>
              <a:t>służyć</a:t>
            </a:r>
            <a:r>
              <a:rPr lang="en-US" sz="2667" b="1" dirty="0">
                <a:solidFill>
                  <a:srgbClr val="497445"/>
                </a:solidFill>
                <a:latin typeface="HK Grotesk Medium Italics"/>
                <a:ea typeface="HK Grotesk Medium Italics"/>
                <a:cs typeface="HK Grotesk Medium Italics"/>
                <a:sym typeface="HK Grotesk Medium Italics"/>
              </a:rPr>
              <a:t> </a:t>
            </a:r>
            <a:r>
              <a:rPr lang="en-US" sz="2667" b="1" dirty="0" err="1">
                <a:solidFill>
                  <a:srgbClr val="497445"/>
                </a:solidFill>
                <a:latin typeface="HK Grotesk Medium Italics"/>
                <a:ea typeface="HK Grotesk Medium Italics"/>
                <a:cs typeface="HK Grotesk Medium Italics"/>
                <a:sym typeface="HK Grotesk Medium Italics"/>
              </a:rPr>
              <a:t>wzmacnianiu</a:t>
            </a:r>
            <a:r>
              <a:rPr lang="en-US" sz="2667" b="1" dirty="0">
                <a:solidFill>
                  <a:srgbClr val="497445"/>
                </a:solidFill>
                <a:latin typeface="HK Grotesk Medium Italics"/>
                <a:ea typeface="HK Grotesk Medium Italics"/>
                <a:cs typeface="HK Grotesk Medium Italics"/>
                <a:sym typeface="HK Grotesk Medium Italics"/>
              </a:rPr>
              <a:t> </a:t>
            </a:r>
            <a:r>
              <a:rPr lang="en-US" sz="2667" b="1" dirty="0" err="1">
                <a:solidFill>
                  <a:srgbClr val="497445"/>
                </a:solidFill>
                <a:latin typeface="HK Grotesk Medium Italics"/>
                <a:ea typeface="HK Grotesk Medium Italics"/>
                <a:cs typeface="HK Grotesk Medium Italics"/>
                <a:sym typeface="HK Grotesk Medium Italics"/>
              </a:rPr>
              <a:t>odporności</a:t>
            </a:r>
            <a:r>
              <a:rPr lang="en-US" sz="2667" b="1" dirty="0">
                <a:solidFill>
                  <a:srgbClr val="497445"/>
                </a:solidFill>
                <a:latin typeface="HK Grotesk Medium Italics"/>
                <a:ea typeface="HK Grotesk Medium Italics"/>
                <a:cs typeface="HK Grotesk Medium Italics"/>
                <a:sym typeface="HK Grotesk Medium Italics"/>
              </a:rPr>
              <a:t>.</a:t>
            </a:r>
          </a:p>
        </p:txBody>
      </p:sp>
      <p:sp>
        <p:nvSpPr>
          <p:cNvPr id="7" name="Freeform 7"/>
          <p:cNvSpPr/>
          <p:nvPr/>
        </p:nvSpPr>
        <p:spPr>
          <a:xfrm>
            <a:off x="647700" y="3638550"/>
            <a:ext cx="16554450" cy="4933950"/>
          </a:xfrm>
          <a:custGeom>
            <a:avLst/>
            <a:gdLst/>
            <a:ahLst/>
            <a:cxnLst/>
            <a:rect l="l" t="t" r="r" b="b"/>
            <a:pathLst>
              <a:path w="16554450" h="4933950">
                <a:moveTo>
                  <a:pt x="0" y="0"/>
                </a:moveTo>
                <a:lnTo>
                  <a:pt x="16554450" y="0"/>
                </a:lnTo>
                <a:lnTo>
                  <a:pt x="16554450" y="4933950"/>
                </a:lnTo>
                <a:lnTo>
                  <a:pt x="0" y="49339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8" name="TextBox 8"/>
          <p:cNvSpPr txBox="1"/>
          <p:nvPr/>
        </p:nvSpPr>
        <p:spPr>
          <a:xfrm>
            <a:off x="1024128" y="3918787"/>
            <a:ext cx="13789152" cy="4108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00708" lvl="1" indent="-450354" algn="l">
              <a:lnSpc>
                <a:spcPts val="5423"/>
              </a:lnSpc>
              <a:buFont typeface="Arial"/>
              <a:buChar char="•"/>
            </a:pPr>
            <a:r>
              <a:rPr lang="en-US" sz="4171" b="1">
                <a:solidFill>
                  <a:srgbClr val="F7F7F7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Szkolenia personelu - w tym zdobywanie uprawnień, certyfikacji, kursy, udział w warsztatach</a:t>
            </a:r>
          </a:p>
          <a:p>
            <a:pPr marL="900708" lvl="1" indent="-450354" algn="l">
              <a:lnSpc>
                <a:spcPts val="5423"/>
              </a:lnSpc>
              <a:buFont typeface="Arial"/>
              <a:buChar char="•"/>
            </a:pPr>
            <a:r>
              <a:rPr lang="en-US" sz="4171" b="1">
                <a:solidFill>
                  <a:srgbClr val="F7F7F7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Opracowanie procedur, strategii</a:t>
            </a:r>
          </a:p>
          <a:p>
            <a:pPr marL="900708" lvl="1" indent="-450354" algn="l">
              <a:lnSpc>
                <a:spcPts val="5423"/>
              </a:lnSpc>
              <a:buFont typeface="Arial"/>
              <a:buChar char="•"/>
            </a:pPr>
            <a:r>
              <a:rPr lang="en-US" sz="4171" b="1">
                <a:solidFill>
                  <a:srgbClr val="F7F7F7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Zakup licencji na oprogramowanie</a:t>
            </a:r>
          </a:p>
          <a:p>
            <a:pPr marL="900708" lvl="1" indent="-450354" algn="l">
              <a:lnSpc>
                <a:spcPts val="5423"/>
              </a:lnSpc>
              <a:buFont typeface="Arial"/>
              <a:buChar char="•"/>
            </a:pPr>
            <a:r>
              <a:rPr lang="en-US" sz="4171" b="1">
                <a:solidFill>
                  <a:srgbClr val="F7F7F7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Zakup sprzętu</a:t>
            </a:r>
          </a:p>
          <a:p>
            <a:pPr marL="900708" lvl="1" indent="-450354" algn="l">
              <a:lnSpc>
                <a:spcPts val="5423"/>
              </a:lnSpc>
              <a:buFont typeface="Arial"/>
              <a:buChar char="•"/>
            </a:pPr>
            <a:r>
              <a:rPr lang="en-US" sz="4171" b="1">
                <a:solidFill>
                  <a:srgbClr val="F7F7F7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Szkolenia wolontariuszy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0" y="8877671"/>
            <a:ext cx="18288000" cy="1409329"/>
            <a:chOff x="0" y="0"/>
            <a:chExt cx="24384000" cy="1879105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24384000" cy="1879105"/>
              <a:chOff x="0" y="0"/>
              <a:chExt cx="4644571" cy="357925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4644572" cy="357925"/>
              </a:xfrm>
              <a:custGeom>
                <a:avLst/>
                <a:gdLst/>
                <a:ahLst/>
                <a:cxnLst/>
                <a:rect l="l" t="t" r="r" b="b"/>
                <a:pathLst>
                  <a:path w="4644572" h="357925">
                    <a:moveTo>
                      <a:pt x="0" y="0"/>
                    </a:moveTo>
                    <a:lnTo>
                      <a:pt x="4644572" y="0"/>
                    </a:lnTo>
                    <a:lnTo>
                      <a:pt x="4644572" y="357925"/>
                    </a:lnTo>
                    <a:lnTo>
                      <a:pt x="0" y="35792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38100"/>
                <a:ext cx="4644571" cy="396025"/>
              </a:xfrm>
              <a:prstGeom prst="rect">
                <a:avLst/>
              </a:prstGeom>
            </p:spPr>
            <p:txBody>
              <a:bodyPr lIns="26670" tIns="26670" rIns="26670" bIns="26670" rtlCol="0" anchor="ctr"/>
              <a:lstStyle/>
              <a:p>
                <a:pPr algn="ctr">
                  <a:lnSpc>
                    <a:spcPts val="1841"/>
                  </a:lnSpc>
                </a:pPr>
                <a:endParaRPr/>
              </a:p>
            </p:txBody>
          </p:sp>
        </p:grpSp>
        <p:sp>
          <p:nvSpPr>
            <p:cNvPr id="13" name="Freeform 13"/>
            <p:cNvSpPr/>
            <p:nvPr/>
          </p:nvSpPr>
          <p:spPr>
            <a:xfrm>
              <a:off x="20923531" y="300021"/>
              <a:ext cx="3058365" cy="1261225"/>
            </a:xfrm>
            <a:custGeom>
              <a:avLst/>
              <a:gdLst/>
              <a:ahLst/>
              <a:cxnLst/>
              <a:rect l="l" t="t" r="r" b="b"/>
              <a:pathLst>
                <a:path w="3058365" h="1261225">
                  <a:moveTo>
                    <a:pt x="0" y="0"/>
                  </a:moveTo>
                  <a:lnTo>
                    <a:pt x="3058365" y="0"/>
                  </a:lnTo>
                  <a:lnTo>
                    <a:pt x="3058365" y="1261226"/>
                  </a:lnTo>
                  <a:lnTo>
                    <a:pt x="0" y="1261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58781" r="-19262" b="-37111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18417218" y="657433"/>
              <a:ext cx="1886383" cy="719384"/>
            </a:xfrm>
            <a:custGeom>
              <a:avLst/>
              <a:gdLst/>
              <a:ahLst/>
              <a:cxnLst/>
              <a:rect l="l" t="t" r="r" b="b"/>
              <a:pathLst>
                <a:path w="1886383" h="719384">
                  <a:moveTo>
                    <a:pt x="0" y="0"/>
                  </a:moveTo>
                  <a:lnTo>
                    <a:pt x="1886384" y="0"/>
                  </a:lnTo>
                  <a:lnTo>
                    <a:pt x="1886384" y="719383"/>
                  </a:lnTo>
                  <a:lnTo>
                    <a:pt x="0" y="7193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23651" r="-371" b="-21928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16211036" y="302416"/>
              <a:ext cx="1586253" cy="1178273"/>
            </a:xfrm>
            <a:custGeom>
              <a:avLst/>
              <a:gdLst/>
              <a:ahLst/>
              <a:cxnLst/>
              <a:rect l="l" t="t" r="r" b="b"/>
              <a:pathLst>
                <a:path w="1586253" h="1178273">
                  <a:moveTo>
                    <a:pt x="0" y="0"/>
                  </a:moveTo>
                  <a:lnTo>
                    <a:pt x="1586253" y="0"/>
                  </a:lnTo>
                  <a:lnTo>
                    <a:pt x="1586253" y="1178273"/>
                  </a:lnTo>
                  <a:lnTo>
                    <a:pt x="0" y="1178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15306" r="-10048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402104" y="385766"/>
              <a:ext cx="3463427" cy="1143626"/>
            </a:xfrm>
            <a:custGeom>
              <a:avLst/>
              <a:gdLst/>
              <a:ahLst/>
              <a:cxnLst/>
              <a:rect l="l" t="t" r="r" b="b"/>
              <a:pathLst>
                <a:path w="3463427" h="1143626">
                  <a:moveTo>
                    <a:pt x="0" y="0"/>
                  </a:moveTo>
                  <a:lnTo>
                    <a:pt x="3463427" y="0"/>
                  </a:lnTo>
                  <a:lnTo>
                    <a:pt x="3463427" y="1143626"/>
                  </a:lnTo>
                  <a:lnTo>
                    <a:pt x="0" y="1143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4195036" y="354507"/>
              <a:ext cx="1645399" cy="1235206"/>
            </a:xfrm>
            <a:custGeom>
              <a:avLst/>
              <a:gdLst/>
              <a:ahLst/>
              <a:cxnLst/>
              <a:rect l="l" t="t" r="r" b="b"/>
              <a:pathLst>
                <a:path w="1645399" h="1235206">
                  <a:moveTo>
                    <a:pt x="0" y="0"/>
                  </a:moveTo>
                  <a:lnTo>
                    <a:pt x="1645399" y="0"/>
                  </a:lnTo>
                  <a:lnTo>
                    <a:pt x="1645399" y="1235206"/>
                  </a:lnTo>
                  <a:lnTo>
                    <a:pt x="0" y="12352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6169940" y="460996"/>
              <a:ext cx="2140672" cy="1055205"/>
            </a:xfrm>
            <a:custGeom>
              <a:avLst/>
              <a:gdLst/>
              <a:ahLst/>
              <a:cxnLst/>
              <a:rect l="l" t="t" r="r" b="b"/>
              <a:pathLst>
                <a:path w="2140672" h="1055205">
                  <a:moveTo>
                    <a:pt x="0" y="0"/>
                  </a:moveTo>
                  <a:lnTo>
                    <a:pt x="2140673" y="0"/>
                  </a:lnTo>
                  <a:lnTo>
                    <a:pt x="2140673" y="1055205"/>
                  </a:lnTo>
                  <a:lnTo>
                    <a:pt x="0" y="10552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734908" y="628858"/>
              <a:ext cx="6605002" cy="6909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96"/>
                </a:lnSpc>
              </a:pPr>
              <a:r>
                <a:rPr lang="en-US" sz="931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SFINANSOWANO ZE ŚRODKÓW NARODOWEGO INSTYTUTU WOLNOŚCI - CENTRUM ROZWOJU SPOŁECZEŃSTWA OBYWATELSKIEGO </a:t>
              </a:r>
              <a:r>
                <a:rPr lang="en-US" sz="93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 RAMACH RZĄDOWEGO PROGRAMU WSPARCIA ORGANIZACJI POZARZĄDOWYCH MOC MAŁYCH SPOŁECZNOŚCI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>
            <a:off x="866775" y="1285875"/>
            <a:ext cx="1095375" cy="219075"/>
          </a:xfrm>
          <a:custGeom>
            <a:avLst/>
            <a:gdLst/>
            <a:ahLst/>
            <a:cxnLst/>
            <a:rect l="l" t="t" r="r" b="b"/>
            <a:pathLst>
              <a:path w="1095375" h="219075">
                <a:moveTo>
                  <a:pt x="0" y="0"/>
                </a:moveTo>
                <a:lnTo>
                  <a:pt x="1095375" y="0"/>
                </a:lnTo>
                <a:lnTo>
                  <a:pt x="109537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TextBox 4"/>
          <p:cNvSpPr txBox="1"/>
          <p:nvPr/>
        </p:nvSpPr>
        <p:spPr>
          <a:xfrm>
            <a:off x="896112" y="337947"/>
            <a:ext cx="9729216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12"/>
              </a:lnSpc>
            </a:pPr>
            <a:r>
              <a:rPr lang="en-US" sz="6427" b="1">
                <a:solidFill>
                  <a:srgbClr val="37604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Dobre pytania na początek</a:t>
            </a:r>
          </a:p>
        </p:txBody>
      </p:sp>
      <p:sp>
        <p:nvSpPr>
          <p:cNvPr id="5" name="Freeform 5"/>
          <p:cNvSpPr/>
          <p:nvPr/>
        </p:nvSpPr>
        <p:spPr>
          <a:xfrm>
            <a:off x="866775" y="1714500"/>
            <a:ext cx="16773525" cy="6858000"/>
          </a:xfrm>
          <a:custGeom>
            <a:avLst/>
            <a:gdLst/>
            <a:ahLst/>
            <a:cxnLst/>
            <a:rect l="l" t="t" r="r" b="b"/>
            <a:pathLst>
              <a:path w="16773525" h="6858000">
                <a:moveTo>
                  <a:pt x="0" y="0"/>
                </a:moveTo>
                <a:lnTo>
                  <a:pt x="16773525" y="0"/>
                </a:lnTo>
                <a:lnTo>
                  <a:pt x="16773525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TextBox 6"/>
          <p:cNvSpPr txBox="1"/>
          <p:nvPr/>
        </p:nvSpPr>
        <p:spPr>
          <a:xfrm>
            <a:off x="1024128" y="2305050"/>
            <a:ext cx="16239744" cy="56677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40047" lvl="1" indent="-370024" algn="l">
              <a:lnSpc>
                <a:spcPts val="4113"/>
              </a:lnSpc>
              <a:buFont typeface="Arial"/>
              <a:buChar char="•"/>
            </a:pPr>
            <a:r>
              <a:rPr lang="en-US" sz="3427">
                <a:solidFill>
                  <a:srgbClr val="376040"/>
                </a:solidFill>
                <a:latin typeface="HK Grotesk"/>
                <a:ea typeface="HK Grotesk"/>
                <a:cs typeface="HK Grotesk"/>
                <a:sym typeface="HK Grotesk"/>
              </a:rPr>
              <a:t>Jak sobie </a:t>
            </a:r>
            <a:r>
              <a:rPr lang="en-US" sz="3427" b="1">
                <a:solidFill>
                  <a:srgbClr val="37604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radziliśmy</a:t>
            </a:r>
            <a:r>
              <a:rPr lang="en-US" sz="3427">
                <a:solidFill>
                  <a:srgbClr val="376040"/>
                </a:solidFill>
                <a:latin typeface="HK Grotesk"/>
                <a:ea typeface="HK Grotesk"/>
                <a:cs typeface="HK Grotesk"/>
                <a:sym typeface="HK Grotesk"/>
              </a:rPr>
              <a:t> w czasie poprzednich kryzysów/ trudnych sytuacji?</a:t>
            </a:r>
          </a:p>
          <a:p>
            <a:pPr marL="740047" lvl="1" indent="-370024" algn="l">
              <a:lnSpc>
                <a:spcPts val="4113"/>
              </a:lnSpc>
              <a:buFont typeface="Arial"/>
              <a:buChar char="•"/>
            </a:pPr>
            <a:r>
              <a:rPr lang="en-US" sz="3427">
                <a:solidFill>
                  <a:srgbClr val="376040"/>
                </a:solidFill>
                <a:latin typeface="HK Grotesk"/>
                <a:ea typeface="HK Grotesk"/>
                <a:cs typeface="HK Grotesk"/>
                <a:sym typeface="HK Grotesk"/>
              </a:rPr>
              <a:t>Co się sprawdzało? Co trzeba </a:t>
            </a:r>
            <a:r>
              <a:rPr lang="en-US" sz="3427" b="1">
                <a:solidFill>
                  <a:srgbClr val="37604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poprawić</a:t>
            </a:r>
            <a:r>
              <a:rPr lang="en-US" sz="3427">
                <a:solidFill>
                  <a:srgbClr val="376040"/>
                </a:solidFill>
                <a:latin typeface="HK Grotesk"/>
                <a:ea typeface="HK Grotesk"/>
                <a:cs typeface="HK Grotesk"/>
                <a:sym typeface="HK Grotesk"/>
              </a:rPr>
              <a:t>?</a:t>
            </a:r>
          </a:p>
          <a:p>
            <a:pPr marL="740047" lvl="1" indent="-370024" algn="l">
              <a:lnSpc>
                <a:spcPts val="4113"/>
              </a:lnSpc>
              <a:buFont typeface="Arial"/>
              <a:buChar char="•"/>
            </a:pPr>
            <a:r>
              <a:rPr lang="en-US" sz="3427">
                <a:solidFill>
                  <a:srgbClr val="376040"/>
                </a:solidFill>
                <a:latin typeface="HK Grotesk"/>
                <a:ea typeface="HK Grotesk"/>
                <a:cs typeface="HK Grotesk"/>
                <a:sym typeface="HK Grotesk"/>
              </a:rPr>
              <a:t>Jeśli realizowaliśmy projekty dotyczące odporności, to jakie </a:t>
            </a:r>
            <a:r>
              <a:rPr lang="en-US" sz="3427" b="1">
                <a:solidFill>
                  <a:srgbClr val="37604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wnioski</a:t>
            </a:r>
            <a:r>
              <a:rPr lang="en-US" sz="3427">
                <a:solidFill>
                  <a:srgbClr val="376040"/>
                </a:solidFill>
                <a:latin typeface="HK Grotesk"/>
                <a:ea typeface="HK Grotesk"/>
                <a:cs typeface="HK Grotesk"/>
                <a:sym typeface="HK Grotesk"/>
              </a:rPr>
              <a:t> z nich płyną?</a:t>
            </a:r>
          </a:p>
          <a:p>
            <a:pPr marL="740047" lvl="1" indent="-370024" algn="l">
              <a:lnSpc>
                <a:spcPts val="4113"/>
              </a:lnSpc>
              <a:buFont typeface="Arial"/>
              <a:buChar char="•"/>
            </a:pPr>
            <a:r>
              <a:rPr lang="en-US" sz="3427">
                <a:solidFill>
                  <a:srgbClr val="376040"/>
                </a:solidFill>
                <a:latin typeface="HK Grotesk"/>
                <a:ea typeface="HK Grotesk"/>
                <a:cs typeface="HK Grotesk"/>
                <a:sym typeface="HK Grotesk"/>
              </a:rPr>
              <a:t>Co byśmy zrobili </a:t>
            </a:r>
            <a:r>
              <a:rPr lang="en-US" sz="3427" b="1">
                <a:solidFill>
                  <a:srgbClr val="37604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inaczej</a:t>
            </a:r>
            <a:r>
              <a:rPr lang="en-US" sz="3427">
                <a:solidFill>
                  <a:srgbClr val="376040"/>
                </a:solidFill>
                <a:latin typeface="HK Grotesk"/>
                <a:ea typeface="HK Grotesk"/>
                <a:cs typeface="HK Grotesk"/>
                <a:sym typeface="HK Grotesk"/>
              </a:rPr>
              <a:t>?</a:t>
            </a:r>
          </a:p>
          <a:p>
            <a:pPr marL="740047" lvl="1" indent="-370024" algn="l">
              <a:lnSpc>
                <a:spcPts val="4113"/>
              </a:lnSpc>
              <a:buFont typeface="Arial"/>
              <a:buChar char="•"/>
            </a:pPr>
            <a:r>
              <a:rPr lang="en-US" sz="3427">
                <a:solidFill>
                  <a:srgbClr val="376040"/>
                </a:solidFill>
                <a:latin typeface="HK Grotesk"/>
                <a:ea typeface="HK Grotesk"/>
                <a:cs typeface="HK Grotesk"/>
                <a:sym typeface="HK Grotesk"/>
              </a:rPr>
              <a:t>Co nam może zagrażać?</a:t>
            </a:r>
          </a:p>
          <a:p>
            <a:pPr marL="740047" lvl="1" indent="-370024" algn="l">
              <a:lnSpc>
                <a:spcPts val="4113"/>
              </a:lnSpc>
              <a:buFont typeface="Arial"/>
              <a:buChar char="•"/>
            </a:pPr>
            <a:r>
              <a:rPr lang="en-US" sz="3427">
                <a:solidFill>
                  <a:srgbClr val="376040"/>
                </a:solidFill>
                <a:latin typeface="HK Grotesk"/>
                <a:ea typeface="HK Grotesk"/>
                <a:cs typeface="HK Grotesk"/>
                <a:sym typeface="HK Grotesk"/>
              </a:rPr>
              <a:t>Jaki jest </a:t>
            </a:r>
            <a:r>
              <a:rPr lang="en-US" sz="3427" b="1">
                <a:solidFill>
                  <a:srgbClr val="37604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poziom wiedzy</a:t>
            </a:r>
            <a:r>
              <a:rPr lang="en-US" sz="3427">
                <a:solidFill>
                  <a:srgbClr val="376040"/>
                </a:solidFill>
                <a:latin typeface="HK Grotesk"/>
                <a:ea typeface="HK Grotesk"/>
                <a:cs typeface="HK Grotesk"/>
                <a:sym typeface="HK Grotesk"/>
              </a:rPr>
              <a:t> o ewentualnych zagrożeniach?</a:t>
            </a:r>
          </a:p>
          <a:p>
            <a:pPr marL="740047" lvl="1" indent="-370024" algn="l">
              <a:lnSpc>
                <a:spcPts val="4113"/>
              </a:lnSpc>
              <a:buFont typeface="Arial"/>
              <a:buChar char="•"/>
            </a:pPr>
            <a:r>
              <a:rPr lang="en-US" sz="3427">
                <a:solidFill>
                  <a:srgbClr val="376040"/>
                </a:solidFill>
                <a:latin typeface="HK Grotesk"/>
                <a:ea typeface="HK Grotesk"/>
                <a:cs typeface="HK Grotesk"/>
                <a:sym typeface="HK Grotesk"/>
              </a:rPr>
              <a:t>Co może się wydarzyć w razie wystąpienia poszczególnych kryzysów?</a:t>
            </a:r>
          </a:p>
          <a:p>
            <a:pPr marL="740047" lvl="1" indent="-370024" algn="l">
              <a:lnSpc>
                <a:spcPts val="4113"/>
              </a:lnSpc>
              <a:buFont typeface="Arial"/>
              <a:buChar char="•"/>
            </a:pPr>
            <a:r>
              <a:rPr lang="en-US" sz="3427">
                <a:solidFill>
                  <a:srgbClr val="376040"/>
                </a:solidFill>
                <a:latin typeface="HK Grotesk"/>
                <a:ea typeface="HK Grotesk"/>
                <a:cs typeface="HK Grotesk"/>
                <a:sym typeface="HK Grotesk"/>
              </a:rPr>
              <a:t>Jak możemy reagować?</a:t>
            </a:r>
          </a:p>
          <a:p>
            <a:pPr marL="740047" lvl="1" indent="-370024" algn="l">
              <a:lnSpc>
                <a:spcPts val="4113"/>
              </a:lnSpc>
              <a:buFont typeface="Arial"/>
              <a:buChar char="•"/>
            </a:pPr>
            <a:r>
              <a:rPr lang="en-US" sz="3427" b="1">
                <a:solidFill>
                  <a:srgbClr val="37604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Czego brakuje</a:t>
            </a:r>
            <a:r>
              <a:rPr lang="en-US" sz="3427">
                <a:solidFill>
                  <a:srgbClr val="376040"/>
                </a:solidFill>
                <a:latin typeface="HK Grotesk"/>
                <a:ea typeface="HK Grotesk"/>
                <a:cs typeface="HK Grotesk"/>
                <a:sym typeface="HK Grotesk"/>
              </a:rPr>
              <a:t> nam aby skutecznie reagować?</a:t>
            </a:r>
          </a:p>
          <a:p>
            <a:pPr marL="740047" lvl="1" indent="-370024" algn="l">
              <a:lnSpc>
                <a:spcPts val="4113"/>
              </a:lnSpc>
              <a:buFont typeface="Arial"/>
              <a:buChar char="•"/>
            </a:pPr>
            <a:r>
              <a:rPr lang="en-US" sz="3427">
                <a:solidFill>
                  <a:srgbClr val="376040"/>
                </a:solidFill>
                <a:latin typeface="HK Grotesk"/>
                <a:ea typeface="HK Grotesk"/>
                <a:cs typeface="HK Grotesk"/>
                <a:sym typeface="HK Grotesk"/>
              </a:rPr>
              <a:t>Czego potrzebujemy jako </a:t>
            </a:r>
            <a:r>
              <a:rPr lang="en-US" sz="3427" b="1">
                <a:solidFill>
                  <a:srgbClr val="37604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lokalna społeczność</a:t>
            </a:r>
            <a:r>
              <a:rPr lang="en-US" sz="3427">
                <a:solidFill>
                  <a:srgbClr val="376040"/>
                </a:solidFill>
                <a:latin typeface="HK Grotesk"/>
                <a:ea typeface="HK Grotesk"/>
                <a:cs typeface="HK Grotesk"/>
                <a:sym typeface="HK Grotesk"/>
              </a:rPr>
              <a:t> do skutecznego reagowania?</a:t>
            </a:r>
          </a:p>
          <a:p>
            <a:pPr marL="740047" lvl="1" indent="-370024" algn="l">
              <a:lnSpc>
                <a:spcPts val="4113"/>
              </a:lnSpc>
              <a:buFont typeface="Arial"/>
              <a:buChar char="•"/>
            </a:pPr>
            <a:r>
              <a:rPr lang="en-US" sz="3427">
                <a:solidFill>
                  <a:srgbClr val="376040"/>
                </a:solidFill>
                <a:latin typeface="HK Grotesk"/>
                <a:ea typeface="HK Grotesk"/>
                <a:cs typeface="HK Grotesk"/>
                <a:sym typeface="HK Grotesk"/>
              </a:rPr>
              <a:t>Główne zagrożenia: kryzys humanitarny, środowiskowy, militarny, zdrowotny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0" y="8877671"/>
            <a:ext cx="18288000" cy="1409329"/>
            <a:chOff x="0" y="0"/>
            <a:chExt cx="24384000" cy="1879105"/>
          </a:xfrm>
        </p:grpSpPr>
        <p:grpSp>
          <p:nvGrpSpPr>
            <p:cNvPr id="8" name="Group 8"/>
            <p:cNvGrpSpPr/>
            <p:nvPr/>
          </p:nvGrpSpPr>
          <p:grpSpPr>
            <a:xfrm>
              <a:off x="0" y="0"/>
              <a:ext cx="24384000" cy="1879105"/>
              <a:chOff x="0" y="0"/>
              <a:chExt cx="4644571" cy="357925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4644572" cy="357925"/>
              </a:xfrm>
              <a:custGeom>
                <a:avLst/>
                <a:gdLst/>
                <a:ahLst/>
                <a:cxnLst/>
                <a:rect l="l" t="t" r="r" b="b"/>
                <a:pathLst>
                  <a:path w="4644572" h="357925">
                    <a:moveTo>
                      <a:pt x="0" y="0"/>
                    </a:moveTo>
                    <a:lnTo>
                      <a:pt x="4644572" y="0"/>
                    </a:lnTo>
                    <a:lnTo>
                      <a:pt x="4644572" y="357925"/>
                    </a:lnTo>
                    <a:lnTo>
                      <a:pt x="0" y="35792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38100"/>
                <a:ext cx="4644571" cy="396025"/>
              </a:xfrm>
              <a:prstGeom prst="rect">
                <a:avLst/>
              </a:prstGeom>
            </p:spPr>
            <p:txBody>
              <a:bodyPr lIns="26670" tIns="26670" rIns="26670" bIns="26670" rtlCol="0" anchor="ctr"/>
              <a:lstStyle/>
              <a:p>
                <a:pPr algn="ctr">
                  <a:lnSpc>
                    <a:spcPts val="1841"/>
                  </a:lnSpc>
                </a:pPr>
                <a:endParaRPr/>
              </a:p>
            </p:txBody>
          </p:sp>
        </p:grpSp>
        <p:sp>
          <p:nvSpPr>
            <p:cNvPr id="11" name="Freeform 11"/>
            <p:cNvSpPr/>
            <p:nvPr/>
          </p:nvSpPr>
          <p:spPr>
            <a:xfrm>
              <a:off x="20923531" y="300021"/>
              <a:ext cx="3058365" cy="1261225"/>
            </a:xfrm>
            <a:custGeom>
              <a:avLst/>
              <a:gdLst/>
              <a:ahLst/>
              <a:cxnLst/>
              <a:rect l="l" t="t" r="r" b="b"/>
              <a:pathLst>
                <a:path w="3058365" h="1261225">
                  <a:moveTo>
                    <a:pt x="0" y="0"/>
                  </a:moveTo>
                  <a:lnTo>
                    <a:pt x="3058365" y="0"/>
                  </a:lnTo>
                  <a:lnTo>
                    <a:pt x="3058365" y="1261226"/>
                  </a:lnTo>
                  <a:lnTo>
                    <a:pt x="0" y="1261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58781" r="-19262" b="-37111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18417218" y="657433"/>
              <a:ext cx="1886383" cy="719384"/>
            </a:xfrm>
            <a:custGeom>
              <a:avLst/>
              <a:gdLst/>
              <a:ahLst/>
              <a:cxnLst/>
              <a:rect l="l" t="t" r="r" b="b"/>
              <a:pathLst>
                <a:path w="1886383" h="719384">
                  <a:moveTo>
                    <a:pt x="0" y="0"/>
                  </a:moveTo>
                  <a:lnTo>
                    <a:pt x="1886384" y="0"/>
                  </a:lnTo>
                  <a:lnTo>
                    <a:pt x="1886384" y="719383"/>
                  </a:lnTo>
                  <a:lnTo>
                    <a:pt x="0" y="7193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23651" r="-371" b="-21928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16211036" y="302416"/>
              <a:ext cx="1586253" cy="1178273"/>
            </a:xfrm>
            <a:custGeom>
              <a:avLst/>
              <a:gdLst/>
              <a:ahLst/>
              <a:cxnLst/>
              <a:rect l="l" t="t" r="r" b="b"/>
              <a:pathLst>
                <a:path w="1586253" h="1178273">
                  <a:moveTo>
                    <a:pt x="0" y="0"/>
                  </a:moveTo>
                  <a:lnTo>
                    <a:pt x="1586253" y="0"/>
                  </a:lnTo>
                  <a:lnTo>
                    <a:pt x="1586253" y="1178273"/>
                  </a:lnTo>
                  <a:lnTo>
                    <a:pt x="0" y="1178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15306" r="-10048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402104" y="385766"/>
              <a:ext cx="3463427" cy="1143626"/>
            </a:xfrm>
            <a:custGeom>
              <a:avLst/>
              <a:gdLst/>
              <a:ahLst/>
              <a:cxnLst/>
              <a:rect l="l" t="t" r="r" b="b"/>
              <a:pathLst>
                <a:path w="3463427" h="1143626">
                  <a:moveTo>
                    <a:pt x="0" y="0"/>
                  </a:moveTo>
                  <a:lnTo>
                    <a:pt x="3463427" y="0"/>
                  </a:lnTo>
                  <a:lnTo>
                    <a:pt x="3463427" y="1143626"/>
                  </a:lnTo>
                  <a:lnTo>
                    <a:pt x="0" y="1143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4195036" y="354507"/>
              <a:ext cx="1645399" cy="1235206"/>
            </a:xfrm>
            <a:custGeom>
              <a:avLst/>
              <a:gdLst/>
              <a:ahLst/>
              <a:cxnLst/>
              <a:rect l="l" t="t" r="r" b="b"/>
              <a:pathLst>
                <a:path w="1645399" h="1235206">
                  <a:moveTo>
                    <a:pt x="0" y="0"/>
                  </a:moveTo>
                  <a:lnTo>
                    <a:pt x="1645399" y="0"/>
                  </a:lnTo>
                  <a:lnTo>
                    <a:pt x="1645399" y="1235206"/>
                  </a:lnTo>
                  <a:lnTo>
                    <a:pt x="0" y="12352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6169940" y="460996"/>
              <a:ext cx="2140672" cy="1055205"/>
            </a:xfrm>
            <a:custGeom>
              <a:avLst/>
              <a:gdLst/>
              <a:ahLst/>
              <a:cxnLst/>
              <a:rect l="l" t="t" r="r" b="b"/>
              <a:pathLst>
                <a:path w="2140672" h="1055205">
                  <a:moveTo>
                    <a:pt x="0" y="0"/>
                  </a:moveTo>
                  <a:lnTo>
                    <a:pt x="2140673" y="0"/>
                  </a:lnTo>
                  <a:lnTo>
                    <a:pt x="2140673" y="1055205"/>
                  </a:lnTo>
                  <a:lnTo>
                    <a:pt x="0" y="10552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734908" y="628858"/>
              <a:ext cx="6605002" cy="6909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96"/>
                </a:lnSpc>
              </a:pPr>
              <a:r>
                <a:rPr lang="en-US" sz="931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SFINANSOWANO ZE ŚRODKÓW NARODOWEGO INSTYTUTU WOLNOŚCI - CENTRUM ROZWOJU SPOŁECZEŃSTWA OBYWATELSKIEGO </a:t>
              </a:r>
              <a:r>
                <a:rPr lang="en-US" sz="93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 RAMACH RZĄDOWEGO PROGRAMU WSPARCIA ORGANIZACJI POZARZĄDOWYCH MOC MAŁYCH SPOŁECZNOŚCI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786384" y="419285"/>
            <a:ext cx="8101584" cy="762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57"/>
              </a:lnSpc>
            </a:pPr>
            <a:r>
              <a:rPr lang="en-US" sz="4469" b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Wybrane przykłady działań</a:t>
            </a:r>
          </a:p>
        </p:txBody>
      </p:sp>
      <p:sp>
        <p:nvSpPr>
          <p:cNvPr id="4" name="Freeform 4"/>
          <p:cNvSpPr/>
          <p:nvPr/>
        </p:nvSpPr>
        <p:spPr>
          <a:xfrm>
            <a:off x="647700" y="1285875"/>
            <a:ext cx="1314450" cy="428625"/>
          </a:xfrm>
          <a:custGeom>
            <a:avLst/>
            <a:gdLst/>
            <a:ahLst/>
            <a:cxnLst/>
            <a:rect l="l" t="t" r="r" b="b"/>
            <a:pathLst>
              <a:path w="1314450" h="428625">
                <a:moveTo>
                  <a:pt x="0" y="0"/>
                </a:moveTo>
                <a:lnTo>
                  <a:pt x="1314450" y="0"/>
                </a:lnTo>
                <a:lnTo>
                  <a:pt x="1314450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>
            <a:off x="428625" y="1495425"/>
            <a:ext cx="8067675" cy="7296150"/>
          </a:xfrm>
          <a:custGeom>
            <a:avLst/>
            <a:gdLst/>
            <a:ahLst/>
            <a:cxnLst/>
            <a:rect l="l" t="t" r="r" b="b"/>
            <a:pathLst>
              <a:path w="8067675" h="7296150">
                <a:moveTo>
                  <a:pt x="0" y="0"/>
                </a:moveTo>
                <a:lnTo>
                  <a:pt x="8067675" y="0"/>
                </a:lnTo>
                <a:lnTo>
                  <a:pt x="8067675" y="7296150"/>
                </a:lnTo>
                <a:lnTo>
                  <a:pt x="0" y="72961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TextBox 6"/>
          <p:cNvSpPr txBox="1"/>
          <p:nvPr/>
        </p:nvSpPr>
        <p:spPr>
          <a:xfrm>
            <a:off x="877824" y="1979301"/>
            <a:ext cx="7168896" cy="6735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27584" lvl="1" indent="-213792" algn="l">
              <a:lnSpc>
                <a:spcPts val="2772"/>
              </a:lnSpc>
              <a:buFont typeface="Arial"/>
              <a:buChar char="•"/>
            </a:pPr>
            <a:r>
              <a:rPr lang="en-US" sz="1980" b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Ćwiczenia i symulacje sytuacji kryzysowych – </a:t>
            </a:r>
            <a:r>
              <a:rPr lang="en-US" sz="1980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np. blackout, powód, pożar, ewakucja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77824" y="2863983"/>
            <a:ext cx="7168896" cy="689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27584" lvl="1" indent="-213792" algn="l">
              <a:lnSpc>
                <a:spcPts val="2772"/>
              </a:lnSpc>
              <a:buFont typeface="Arial"/>
              <a:buChar char="•"/>
            </a:pP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Szkolenia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z </a:t>
            </a: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reagowania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  <a:r>
              <a:rPr lang="en-US" sz="1980" dirty="0" err="1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na</a:t>
            </a:r>
            <a:r>
              <a:rPr lang="en-US" sz="1980" dirty="0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 </a:t>
            </a:r>
            <a:r>
              <a:rPr lang="en-US" sz="1980" dirty="0" err="1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powód</a:t>
            </a:r>
            <a:r>
              <a:rPr lang="pl-PL" sz="1980" dirty="0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ź</a:t>
            </a:r>
            <a:r>
              <a:rPr lang="en-US" sz="1980" dirty="0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, </a:t>
            </a:r>
            <a:r>
              <a:rPr lang="en-US" sz="1980" dirty="0" err="1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pożar</a:t>
            </a:r>
            <a:r>
              <a:rPr lang="en-US" sz="1980" dirty="0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 </a:t>
            </a:r>
            <a:r>
              <a:rPr lang="en-US" sz="1980" dirty="0" err="1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i</a:t>
            </a:r>
            <a:r>
              <a:rPr lang="en-US" sz="1980" dirty="0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 </a:t>
            </a:r>
            <a:r>
              <a:rPr lang="en-US" sz="1980" dirty="0" err="1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ekstremalne</a:t>
            </a:r>
            <a:r>
              <a:rPr lang="en-US" sz="1980" dirty="0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 </a:t>
            </a:r>
            <a:r>
              <a:rPr lang="en-US" sz="1980" dirty="0" err="1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zjawiska</a:t>
            </a:r>
            <a:r>
              <a:rPr lang="en-US" sz="1980" dirty="0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 </a:t>
            </a:r>
            <a:r>
              <a:rPr lang="en-US" sz="1980" dirty="0" err="1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pogodowe</a:t>
            </a:r>
            <a:endParaRPr lang="en-US" sz="1980" dirty="0">
              <a:solidFill>
                <a:srgbClr val="3B5D43"/>
              </a:solidFill>
              <a:latin typeface="Nourd"/>
              <a:ea typeface="Nourd"/>
              <a:cs typeface="Nourd"/>
              <a:sym typeface="Nour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77824" y="3748665"/>
            <a:ext cx="7168896" cy="673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27584" lvl="1" indent="-213792" algn="l">
              <a:lnSpc>
                <a:spcPts val="2772"/>
              </a:lnSpc>
              <a:buFont typeface="Arial"/>
              <a:buChar char="•"/>
            </a:pP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Warsztaty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z </a:t>
            </a: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magazynowania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  <a:r>
              <a:rPr lang="en-US" sz="1980" dirty="0" err="1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wody</a:t>
            </a:r>
            <a:r>
              <a:rPr lang="en-US" sz="1980" dirty="0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, </a:t>
            </a:r>
            <a:r>
              <a:rPr lang="en-US" sz="1980" dirty="0" err="1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żywności</a:t>
            </a:r>
            <a:r>
              <a:rPr lang="en-US" sz="1980" dirty="0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 </a:t>
            </a:r>
            <a:r>
              <a:rPr lang="en-US" sz="1980" dirty="0" err="1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i</a:t>
            </a:r>
            <a:r>
              <a:rPr lang="en-US" sz="1980" dirty="0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 </a:t>
            </a:r>
            <a:r>
              <a:rPr lang="en-US" sz="1980" dirty="0" err="1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podstawowych</a:t>
            </a:r>
            <a:r>
              <a:rPr lang="en-US" sz="1980" dirty="0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 </a:t>
            </a:r>
            <a:r>
              <a:rPr lang="en-US" sz="1980" dirty="0" err="1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środków</a:t>
            </a:r>
            <a:endParaRPr lang="en-US" sz="1980" dirty="0">
              <a:solidFill>
                <a:srgbClr val="3B5D43"/>
              </a:solidFill>
              <a:latin typeface="Nourd"/>
              <a:ea typeface="Nourd"/>
              <a:cs typeface="Nourd"/>
              <a:sym typeface="Nour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77824" y="4560287"/>
            <a:ext cx="7168896" cy="10349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2390" lvl="1" indent="-216195" algn="l">
              <a:lnSpc>
                <a:spcPts val="2803"/>
              </a:lnSpc>
              <a:buFont typeface="Arial"/>
              <a:buChar char="•"/>
            </a:pPr>
            <a:r>
              <a:rPr lang="en-US" sz="2002" b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Działania mające na celu wsparcie </a:t>
            </a:r>
            <a:r>
              <a:rPr lang="en-US" sz="2002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osób starszych, osób z niepełnosprawnościami i innych osób szczególnie narażonych w sytuacji kryzysowej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77824" y="5940079"/>
            <a:ext cx="7168896" cy="682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2390" lvl="1" indent="-216195" algn="l">
              <a:lnSpc>
                <a:spcPts val="2803"/>
              </a:lnSpc>
              <a:buFont typeface="Arial"/>
              <a:buChar char="•"/>
            </a:pPr>
            <a:r>
              <a:rPr lang="en-US" sz="2002" b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Opracowanie procedur </a:t>
            </a:r>
            <a:r>
              <a:rPr lang="en-US" sz="2002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pomocy osobom/ instytucjom wymagającym wsparcia podczas ewakuacji kryzysowej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77824" y="6958209"/>
            <a:ext cx="7168896" cy="6735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27584" lvl="1" indent="-213792" algn="l">
              <a:lnSpc>
                <a:spcPts val="2772"/>
              </a:lnSpc>
              <a:buFont typeface="Arial"/>
              <a:buChar char="•"/>
            </a:pPr>
            <a:r>
              <a:rPr lang="en-US" sz="1980" b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Szkolenia z obsługi gaśnic </a:t>
            </a:r>
            <a:r>
              <a:rPr lang="en-US" sz="1980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i podstaw ochrony przeciwpożarowej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77824" y="7760595"/>
            <a:ext cx="7168896" cy="6735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27584" lvl="1" indent="-213792" algn="l">
              <a:lnSpc>
                <a:spcPts val="2772"/>
              </a:lnSpc>
              <a:buFont typeface="Arial"/>
              <a:buChar char="•"/>
            </a:pPr>
            <a:r>
              <a:rPr lang="en-US" sz="1980" b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Warsztaty z bezpiecznego korzystania </a:t>
            </a:r>
            <a:r>
              <a:rPr lang="en-US" sz="1980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z agregatów, powerbanków i alternatywnych źródeł energii</a:t>
            </a:r>
          </a:p>
        </p:txBody>
      </p:sp>
      <p:sp>
        <p:nvSpPr>
          <p:cNvPr id="13" name="Freeform 13"/>
          <p:cNvSpPr/>
          <p:nvPr/>
        </p:nvSpPr>
        <p:spPr>
          <a:xfrm>
            <a:off x="8705850" y="1495425"/>
            <a:ext cx="9153525" cy="7296150"/>
          </a:xfrm>
          <a:custGeom>
            <a:avLst/>
            <a:gdLst/>
            <a:ahLst/>
            <a:cxnLst/>
            <a:rect l="l" t="t" r="r" b="b"/>
            <a:pathLst>
              <a:path w="9153525" h="7296150">
                <a:moveTo>
                  <a:pt x="0" y="0"/>
                </a:moveTo>
                <a:lnTo>
                  <a:pt x="9153525" y="0"/>
                </a:lnTo>
                <a:lnTo>
                  <a:pt x="9153525" y="7296150"/>
                </a:lnTo>
                <a:lnTo>
                  <a:pt x="0" y="72961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4" name="TextBox 14"/>
          <p:cNvSpPr txBox="1"/>
          <p:nvPr/>
        </p:nvSpPr>
        <p:spPr>
          <a:xfrm>
            <a:off x="8924544" y="1979301"/>
            <a:ext cx="8705088" cy="673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27584" lvl="1" indent="-213792" algn="l">
              <a:lnSpc>
                <a:spcPts val="2772"/>
              </a:lnSpc>
              <a:buFont typeface="Arial"/>
              <a:buChar char="•"/>
            </a:pPr>
            <a:r>
              <a:rPr lang="en-US" sz="1980" b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Przeciwdziałanie izolacji </a:t>
            </a:r>
            <a:r>
              <a:rPr lang="en-US" sz="1980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społecznej wśród seniorów i osób niesamodzielnych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924544" y="4321210"/>
            <a:ext cx="8705088" cy="330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2390" lvl="1" indent="-216195" algn="l">
              <a:lnSpc>
                <a:spcPts val="2803"/>
              </a:lnSpc>
              <a:buFont typeface="Arial"/>
              <a:buChar char="•"/>
            </a:pPr>
            <a:r>
              <a:rPr lang="en-US" sz="2002" b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Jak przygotować sąsiadów do udzielania pomocy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924544" y="4808226"/>
            <a:ext cx="8705088" cy="6735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27584" lvl="1" indent="-213792" algn="l">
              <a:lnSpc>
                <a:spcPts val="2772"/>
              </a:lnSpc>
              <a:buFont typeface="Arial"/>
              <a:buChar char="•"/>
            </a:pPr>
            <a:r>
              <a:rPr lang="en-US" sz="1980" b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Zawieranie porozumień </a:t>
            </a:r>
            <a:r>
              <a:rPr lang="en-US" sz="1980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w zakresie podziału </a:t>
            </a:r>
            <a:r>
              <a:rPr lang="en-US" sz="1980" b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terytorialnego </a:t>
            </a:r>
            <a:r>
              <a:rPr lang="en-US" sz="1980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dotyczące działań ewakuacji kryzysowej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924544" y="5658520"/>
            <a:ext cx="8705088" cy="330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2390" lvl="1" indent="-216195" algn="l">
              <a:lnSpc>
                <a:spcPts val="2803"/>
              </a:lnSpc>
              <a:buFont typeface="Arial"/>
              <a:buChar char="•"/>
            </a:pPr>
            <a:r>
              <a:rPr lang="en-US" sz="2002" b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Mapowanie lokalnej </a:t>
            </a:r>
            <a:r>
              <a:rPr lang="en-US" sz="2002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i regionalnej łączności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924544" y="7139848"/>
            <a:ext cx="8705088" cy="330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2390" lvl="1" indent="-216195" algn="l">
              <a:lnSpc>
                <a:spcPts val="2803"/>
              </a:lnSpc>
              <a:buFont typeface="Arial"/>
              <a:buChar char="•"/>
            </a:pPr>
            <a:r>
              <a:rPr lang="en-US" sz="2002" b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Budowa sieci </a:t>
            </a:r>
            <a:r>
              <a:rPr lang="en-US" sz="2002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wolontariatu na czas zagrożeń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924544" y="2819308"/>
            <a:ext cx="8705088" cy="330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2390" lvl="1" indent="-216195" algn="l">
              <a:lnSpc>
                <a:spcPts val="2803"/>
              </a:lnSpc>
              <a:buFont typeface="Arial"/>
              <a:buChar char="•"/>
            </a:pPr>
            <a:r>
              <a:rPr lang="en-US" sz="2002" b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Warsztaty z bezpieczeństwa </a:t>
            </a:r>
            <a:r>
              <a:rPr lang="en-US" sz="2002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w sieci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924544" y="3333658"/>
            <a:ext cx="8705088" cy="330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2390" lvl="1" indent="-216195" algn="l">
              <a:lnSpc>
                <a:spcPts val="2803"/>
              </a:lnSpc>
              <a:buFont typeface="Arial"/>
              <a:buChar char="•"/>
            </a:pPr>
            <a:r>
              <a:rPr lang="en-US" sz="2002" b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Kurs pierwszej pomocy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924544" y="3817147"/>
            <a:ext cx="8705088" cy="330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2390" lvl="1" indent="-216195" algn="l">
              <a:lnSpc>
                <a:spcPts val="2803"/>
              </a:lnSpc>
              <a:buFont typeface="Arial"/>
              <a:buChar char="•"/>
            </a:pPr>
            <a:r>
              <a:rPr lang="en-US" sz="2002" b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Organizacja sąsiedzkich </a:t>
            </a:r>
            <a:r>
              <a:rPr lang="en-US" sz="2002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grup wsparcia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924544" y="6152296"/>
            <a:ext cx="8705088" cy="330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2390" lvl="1" indent="-216195" algn="l">
              <a:lnSpc>
                <a:spcPts val="2803"/>
              </a:lnSpc>
              <a:buFont typeface="Arial"/>
              <a:buChar char="•"/>
            </a:pPr>
            <a:r>
              <a:rPr lang="en-US" sz="2002" b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Organizacja </a:t>
            </a:r>
            <a:r>
              <a:rPr lang="en-US" sz="2002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zamiennych łączności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924544" y="6646072"/>
            <a:ext cx="8705088" cy="330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2390" lvl="1" indent="-216195" algn="l">
              <a:lnSpc>
                <a:spcPts val="2803"/>
              </a:lnSpc>
              <a:buFont typeface="Arial"/>
              <a:buChar char="•"/>
            </a:pPr>
            <a:r>
              <a:rPr lang="en-US" sz="2002" b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Żywienie zbiorowe </a:t>
            </a:r>
            <a:r>
              <a:rPr lang="en-US" sz="2002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w czasie kryzysu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924544" y="7633624"/>
            <a:ext cx="8705088" cy="330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2390" lvl="1" indent="-216195" algn="l">
              <a:lnSpc>
                <a:spcPts val="2803"/>
              </a:lnSpc>
              <a:buFont typeface="Arial"/>
              <a:buChar char="•"/>
            </a:pPr>
            <a:r>
              <a:rPr lang="en-US" sz="2002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Warsztaty</a:t>
            </a:r>
            <a:r>
              <a:rPr lang="en-US" sz="2002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  <a:r>
              <a:rPr lang="en-US" sz="2002" dirty="0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z </a:t>
            </a:r>
            <a:r>
              <a:rPr lang="en-US" sz="2002" dirty="0" err="1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pierwszej</a:t>
            </a:r>
            <a:r>
              <a:rPr lang="en-US" sz="2002" dirty="0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 </a:t>
            </a:r>
            <a:r>
              <a:rPr lang="en-US" sz="2002" dirty="0" err="1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pomocy</a:t>
            </a:r>
            <a:r>
              <a:rPr lang="en-US" sz="2002" dirty="0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 </a:t>
            </a:r>
            <a:r>
              <a:rPr lang="en-US" sz="2002" dirty="0" err="1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psychologicznej</a:t>
            </a:r>
            <a:endParaRPr lang="en-US" sz="2002" dirty="0">
              <a:solidFill>
                <a:srgbClr val="3B5D43"/>
              </a:solidFill>
              <a:latin typeface="Nourd"/>
              <a:ea typeface="Nourd"/>
              <a:cs typeface="Nourd"/>
              <a:sym typeface="Nourd"/>
            </a:endParaRPr>
          </a:p>
        </p:txBody>
      </p:sp>
      <p:grpSp>
        <p:nvGrpSpPr>
          <p:cNvPr id="25" name="Group 25"/>
          <p:cNvGrpSpPr/>
          <p:nvPr/>
        </p:nvGrpSpPr>
        <p:grpSpPr>
          <a:xfrm>
            <a:off x="0" y="8877671"/>
            <a:ext cx="18288000" cy="1409329"/>
            <a:chOff x="0" y="0"/>
            <a:chExt cx="24384000" cy="1879105"/>
          </a:xfrm>
        </p:grpSpPr>
        <p:grpSp>
          <p:nvGrpSpPr>
            <p:cNvPr id="26" name="Group 26"/>
            <p:cNvGrpSpPr/>
            <p:nvPr/>
          </p:nvGrpSpPr>
          <p:grpSpPr>
            <a:xfrm>
              <a:off x="0" y="0"/>
              <a:ext cx="24384000" cy="1879105"/>
              <a:chOff x="0" y="0"/>
              <a:chExt cx="4644571" cy="357925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4644572" cy="357925"/>
              </a:xfrm>
              <a:custGeom>
                <a:avLst/>
                <a:gdLst/>
                <a:ahLst/>
                <a:cxnLst/>
                <a:rect l="l" t="t" r="r" b="b"/>
                <a:pathLst>
                  <a:path w="4644572" h="357925">
                    <a:moveTo>
                      <a:pt x="0" y="0"/>
                    </a:moveTo>
                    <a:lnTo>
                      <a:pt x="4644572" y="0"/>
                    </a:lnTo>
                    <a:lnTo>
                      <a:pt x="4644572" y="357925"/>
                    </a:lnTo>
                    <a:lnTo>
                      <a:pt x="0" y="35792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0" y="-38100"/>
                <a:ext cx="4644571" cy="396025"/>
              </a:xfrm>
              <a:prstGeom prst="rect">
                <a:avLst/>
              </a:prstGeom>
            </p:spPr>
            <p:txBody>
              <a:bodyPr lIns="26670" tIns="26670" rIns="26670" bIns="26670" rtlCol="0" anchor="ctr"/>
              <a:lstStyle/>
              <a:p>
                <a:pPr algn="ctr">
                  <a:lnSpc>
                    <a:spcPts val="1841"/>
                  </a:lnSpc>
                </a:pPr>
                <a:endParaRPr/>
              </a:p>
            </p:txBody>
          </p:sp>
        </p:grpSp>
        <p:sp>
          <p:nvSpPr>
            <p:cNvPr id="29" name="Freeform 29"/>
            <p:cNvSpPr/>
            <p:nvPr/>
          </p:nvSpPr>
          <p:spPr>
            <a:xfrm>
              <a:off x="20923531" y="300021"/>
              <a:ext cx="3058365" cy="1261225"/>
            </a:xfrm>
            <a:custGeom>
              <a:avLst/>
              <a:gdLst/>
              <a:ahLst/>
              <a:cxnLst/>
              <a:rect l="l" t="t" r="r" b="b"/>
              <a:pathLst>
                <a:path w="3058365" h="1261225">
                  <a:moveTo>
                    <a:pt x="0" y="0"/>
                  </a:moveTo>
                  <a:lnTo>
                    <a:pt x="3058365" y="0"/>
                  </a:lnTo>
                  <a:lnTo>
                    <a:pt x="3058365" y="1261226"/>
                  </a:lnTo>
                  <a:lnTo>
                    <a:pt x="0" y="1261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58781" r="-19262" b="-37111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30" name="Freeform 30"/>
            <p:cNvSpPr/>
            <p:nvPr/>
          </p:nvSpPr>
          <p:spPr>
            <a:xfrm>
              <a:off x="18417218" y="657433"/>
              <a:ext cx="1886383" cy="719384"/>
            </a:xfrm>
            <a:custGeom>
              <a:avLst/>
              <a:gdLst/>
              <a:ahLst/>
              <a:cxnLst/>
              <a:rect l="l" t="t" r="r" b="b"/>
              <a:pathLst>
                <a:path w="1886383" h="719384">
                  <a:moveTo>
                    <a:pt x="0" y="0"/>
                  </a:moveTo>
                  <a:lnTo>
                    <a:pt x="1886384" y="0"/>
                  </a:lnTo>
                  <a:lnTo>
                    <a:pt x="1886384" y="719383"/>
                  </a:lnTo>
                  <a:lnTo>
                    <a:pt x="0" y="7193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23651" r="-371" b="-21928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31" name="Freeform 31"/>
            <p:cNvSpPr/>
            <p:nvPr/>
          </p:nvSpPr>
          <p:spPr>
            <a:xfrm>
              <a:off x="16211036" y="302416"/>
              <a:ext cx="1586253" cy="1178273"/>
            </a:xfrm>
            <a:custGeom>
              <a:avLst/>
              <a:gdLst/>
              <a:ahLst/>
              <a:cxnLst/>
              <a:rect l="l" t="t" r="r" b="b"/>
              <a:pathLst>
                <a:path w="1586253" h="1178273">
                  <a:moveTo>
                    <a:pt x="0" y="0"/>
                  </a:moveTo>
                  <a:lnTo>
                    <a:pt x="1586253" y="0"/>
                  </a:lnTo>
                  <a:lnTo>
                    <a:pt x="1586253" y="1178273"/>
                  </a:lnTo>
                  <a:lnTo>
                    <a:pt x="0" y="1178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15306" r="-10048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32" name="Freeform 32"/>
            <p:cNvSpPr/>
            <p:nvPr/>
          </p:nvSpPr>
          <p:spPr>
            <a:xfrm>
              <a:off x="402104" y="385766"/>
              <a:ext cx="3463427" cy="1143626"/>
            </a:xfrm>
            <a:custGeom>
              <a:avLst/>
              <a:gdLst/>
              <a:ahLst/>
              <a:cxnLst/>
              <a:rect l="l" t="t" r="r" b="b"/>
              <a:pathLst>
                <a:path w="3463427" h="1143626">
                  <a:moveTo>
                    <a:pt x="0" y="0"/>
                  </a:moveTo>
                  <a:lnTo>
                    <a:pt x="3463427" y="0"/>
                  </a:lnTo>
                  <a:lnTo>
                    <a:pt x="3463427" y="1143626"/>
                  </a:lnTo>
                  <a:lnTo>
                    <a:pt x="0" y="1143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33" name="Freeform 33"/>
            <p:cNvSpPr/>
            <p:nvPr/>
          </p:nvSpPr>
          <p:spPr>
            <a:xfrm>
              <a:off x="4195036" y="354507"/>
              <a:ext cx="1645399" cy="1235206"/>
            </a:xfrm>
            <a:custGeom>
              <a:avLst/>
              <a:gdLst/>
              <a:ahLst/>
              <a:cxnLst/>
              <a:rect l="l" t="t" r="r" b="b"/>
              <a:pathLst>
                <a:path w="1645399" h="1235206">
                  <a:moveTo>
                    <a:pt x="0" y="0"/>
                  </a:moveTo>
                  <a:lnTo>
                    <a:pt x="1645399" y="0"/>
                  </a:lnTo>
                  <a:lnTo>
                    <a:pt x="1645399" y="1235206"/>
                  </a:lnTo>
                  <a:lnTo>
                    <a:pt x="0" y="12352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34" name="Freeform 34"/>
            <p:cNvSpPr/>
            <p:nvPr/>
          </p:nvSpPr>
          <p:spPr>
            <a:xfrm>
              <a:off x="6169940" y="460996"/>
              <a:ext cx="2140672" cy="1055205"/>
            </a:xfrm>
            <a:custGeom>
              <a:avLst/>
              <a:gdLst/>
              <a:ahLst/>
              <a:cxnLst/>
              <a:rect l="l" t="t" r="r" b="b"/>
              <a:pathLst>
                <a:path w="2140672" h="1055205">
                  <a:moveTo>
                    <a:pt x="0" y="0"/>
                  </a:moveTo>
                  <a:lnTo>
                    <a:pt x="2140673" y="0"/>
                  </a:lnTo>
                  <a:lnTo>
                    <a:pt x="2140673" y="1055205"/>
                  </a:lnTo>
                  <a:lnTo>
                    <a:pt x="0" y="10552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8734908" y="628858"/>
              <a:ext cx="6605002" cy="6909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96"/>
                </a:lnSpc>
              </a:pPr>
              <a:r>
                <a:rPr lang="en-US" sz="931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SFINANSOWANO ZE ŚRODKÓW NARODOWEGO INSTYTUTU WOLNOŚCI - CENTRUM ROZWOJU SPOŁECZEŃSTWA OBYWATELSKIEGO </a:t>
              </a:r>
              <a:r>
                <a:rPr lang="en-US" sz="93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 RAMACH RZĄDOWEGO PROGRAMU WSPARCIA ORGANIZACJI POZARZĄDOWYCH MOC MAŁYCH SPOŁECZNOŚCI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786384" y="419285"/>
            <a:ext cx="8101584" cy="762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57"/>
              </a:lnSpc>
            </a:pPr>
            <a:r>
              <a:rPr lang="en-US" sz="4469" b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Wybrane przykłady działań</a:t>
            </a:r>
          </a:p>
        </p:txBody>
      </p:sp>
      <p:sp>
        <p:nvSpPr>
          <p:cNvPr id="4" name="Freeform 4"/>
          <p:cNvSpPr/>
          <p:nvPr/>
        </p:nvSpPr>
        <p:spPr>
          <a:xfrm>
            <a:off x="647700" y="1285875"/>
            <a:ext cx="1314450" cy="428625"/>
          </a:xfrm>
          <a:custGeom>
            <a:avLst/>
            <a:gdLst/>
            <a:ahLst/>
            <a:cxnLst/>
            <a:rect l="l" t="t" r="r" b="b"/>
            <a:pathLst>
              <a:path w="1314450" h="428625">
                <a:moveTo>
                  <a:pt x="0" y="0"/>
                </a:moveTo>
                <a:lnTo>
                  <a:pt x="1314450" y="0"/>
                </a:lnTo>
                <a:lnTo>
                  <a:pt x="1314450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>
            <a:off x="548242" y="1443990"/>
            <a:ext cx="8067675" cy="7296150"/>
          </a:xfrm>
          <a:custGeom>
            <a:avLst/>
            <a:gdLst/>
            <a:ahLst/>
            <a:cxnLst/>
            <a:rect l="l" t="t" r="r" b="b"/>
            <a:pathLst>
              <a:path w="8067675" h="7296150">
                <a:moveTo>
                  <a:pt x="0" y="0"/>
                </a:moveTo>
                <a:lnTo>
                  <a:pt x="8067675" y="0"/>
                </a:lnTo>
                <a:lnTo>
                  <a:pt x="8067675" y="7296150"/>
                </a:lnTo>
                <a:lnTo>
                  <a:pt x="0" y="72961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TextBox 6"/>
          <p:cNvSpPr txBox="1"/>
          <p:nvPr/>
        </p:nvSpPr>
        <p:spPr>
          <a:xfrm>
            <a:off x="892967" y="1781175"/>
            <a:ext cx="7647366" cy="57163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27584" lvl="1" indent="-213792" algn="l">
              <a:lnSpc>
                <a:spcPts val="2772"/>
              </a:lnSpc>
              <a:buFont typeface="Arial"/>
              <a:buChar char="•"/>
            </a:pP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Opracowanie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lokalnego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planu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działania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na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wypadek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kryzysu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</a:p>
          <a:p>
            <a:pPr marL="427584" lvl="1" indent="-213792" algn="l">
              <a:lnSpc>
                <a:spcPts val="2772"/>
              </a:lnSpc>
              <a:buFont typeface="Arial"/>
              <a:buChar char="•"/>
            </a:pP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Przygotowanie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domowego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i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sąsiedzkiego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zestawu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kryzysowego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</a:p>
          <a:p>
            <a:pPr marL="427584" lvl="1" indent="-213792" algn="l">
              <a:lnSpc>
                <a:spcPts val="2772"/>
              </a:lnSpc>
              <a:buFont typeface="Arial"/>
              <a:buChar char="•"/>
            </a:pP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Opracowanie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procedur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pomocy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  <a:r>
              <a:rPr lang="en-US" sz="1980" dirty="0" err="1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osobom</a:t>
            </a:r>
            <a:r>
              <a:rPr lang="en-US" sz="1980" dirty="0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/</a:t>
            </a:r>
            <a:r>
              <a:rPr lang="en-US" sz="1980" dirty="0" err="1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instytucjoom</a:t>
            </a:r>
            <a:r>
              <a:rPr lang="en-US" sz="1980" dirty="0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 </a:t>
            </a:r>
            <a:r>
              <a:rPr lang="en-US" sz="1980" dirty="0" err="1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wymagającym</a:t>
            </a:r>
            <a:r>
              <a:rPr lang="en-US" sz="1980" dirty="0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 </a:t>
            </a:r>
            <a:r>
              <a:rPr lang="en-US" sz="1980" dirty="0" err="1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wsparcia</a:t>
            </a:r>
            <a:r>
              <a:rPr lang="en-US" sz="1980" dirty="0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 </a:t>
            </a:r>
            <a:r>
              <a:rPr lang="en-US" sz="1980" dirty="0" err="1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podczas</a:t>
            </a:r>
            <a:r>
              <a:rPr lang="en-US" sz="1980" dirty="0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 </a:t>
            </a:r>
            <a:r>
              <a:rPr lang="en-US" sz="1980" dirty="0" err="1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ewakuacji</a:t>
            </a:r>
            <a:r>
              <a:rPr lang="en-US" sz="1980" dirty="0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- np. DPS</a:t>
            </a:r>
            <a:endParaRPr lang="pl-PL" sz="1980" dirty="0">
              <a:solidFill>
                <a:srgbClr val="3B5D43"/>
              </a:solidFill>
              <a:latin typeface="Nourd"/>
              <a:ea typeface="Nourd"/>
              <a:cs typeface="Nourd"/>
              <a:sym typeface="Nourd"/>
            </a:endParaRPr>
          </a:p>
          <a:p>
            <a:pPr marL="427584" lvl="1" indent="-213792">
              <a:lnSpc>
                <a:spcPts val="2772"/>
              </a:lnSpc>
              <a:buFont typeface="Arial"/>
              <a:buChar char="•"/>
            </a:pP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Ćwiczenia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współpracy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NGO, OSP, </a:t>
            </a: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samorządu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, </a:t>
            </a: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szkół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, </a:t>
            </a: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przedsiębiorców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i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mieszkańców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</a:p>
          <a:p>
            <a:pPr marL="427584" lvl="1" indent="-213792">
              <a:lnSpc>
                <a:spcPts val="2772"/>
              </a:lnSpc>
              <a:buFont typeface="Arial"/>
              <a:buChar char="•"/>
            </a:pP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Organizacja </a:t>
            </a: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lokalnego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dnia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bezpieczeństwa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lub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pikniku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odporności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</a:p>
          <a:p>
            <a:pPr marL="427584" lvl="1" indent="-213792">
              <a:lnSpc>
                <a:spcPts val="2772"/>
              </a:lnSpc>
              <a:buFont typeface="Arial"/>
              <a:buChar char="•"/>
            </a:pP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Szkolenie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liderów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lokalnych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  <a:r>
              <a:rPr lang="en-US" sz="1980" dirty="0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do </a:t>
            </a:r>
            <a:r>
              <a:rPr lang="en-US" sz="1980" dirty="0" err="1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działania</a:t>
            </a:r>
            <a:r>
              <a:rPr lang="en-US" sz="1980" dirty="0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 w </a:t>
            </a:r>
            <a:r>
              <a:rPr lang="en-US" sz="1980" dirty="0" err="1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sytuacjach</a:t>
            </a:r>
            <a:r>
              <a:rPr lang="en-US" sz="1980" dirty="0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 </a:t>
            </a:r>
            <a:r>
              <a:rPr lang="en-US" sz="1980" dirty="0" err="1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kryzysowych</a:t>
            </a:r>
            <a:r>
              <a:rPr lang="en-US" sz="1980" dirty="0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 </a:t>
            </a:r>
          </a:p>
          <a:p>
            <a:pPr marL="427584" lvl="1" indent="-213792">
              <a:lnSpc>
                <a:spcPts val="2772"/>
              </a:lnSpc>
              <a:buFont typeface="Arial"/>
              <a:buChar char="•"/>
            </a:pP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Tworzenie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zespołów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wolontariuszy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  <a:r>
              <a:rPr lang="en-US" sz="1980" dirty="0" err="1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posiadających</a:t>
            </a:r>
            <a:r>
              <a:rPr lang="en-US" sz="1980" dirty="0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 </a:t>
            </a:r>
            <a:r>
              <a:rPr lang="en-US" sz="1980" dirty="0" err="1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konkretne</a:t>
            </a:r>
            <a:r>
              <a:rPr lang="en-US" sz="1980" dirty="0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 </a:t>
            </a:r>
            <a:r>
              <a:rPr lang="en-US" sz="1980" dirty="0" err="1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kompetencje</a:t>
            </a:r>
            <a:r>
              <a:rPr lang="en-US" sz="1980" dirty="0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 </a:t>
            </a:r>
            <a:r>
              <a:rPr lang="en-US" sz="1980" dirty="0" err="1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kryzysowe</a:t>
            </a:r>
            <a:r>
              <a:rPr lang="en-US" sz="1980" dirty="0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 </a:t>
            </a:r>
          </a:p>
          <a:p>
            <a:pPr marL="427584" lvl="1" indent="-213792" algn="l">
              <a:lnSpc>
                <a:spcPts val="2772"/>
              </a:lnSpc>
              <a:buFont typeface="Arial"/>
              <a:buChar char="•"/>
            </a:pPr>
            <a:endParaRPr lang="pl-PL" sz="1980" b="1" dirty="0">
              <a:solidFill>
                <a:srgbClr val="3B5D43"/>
              </a:solidFill>
              <a:latin typeface="Nourd Semi-Bold"/>
              <a:ea typeface="Nourd"/>
              <a:cs typeface="Nourd"/>
              <a:sym typeface="Nourd Semi-Bold"/>
            </a:endParaRPr>
          </a:p>
          <a:p>
            <a:pPr marL="427584" lvl="1" indent="-213792" algn="l">
              <a:lnSpc>
                <a:spcPts val="2772"/>
              </a:lnSpc>
              <a:buFont typeface="Arial"/>
              <a:buChar char="•"/>
            </a:pPr>
            <a:endParaRPr lang="en-US" sz="1980" b="1" dirty="0">
              <a:solidFill>
                <a:srgbClr val="3B5D43"/>
              </a:solidFill>
              <a:latin typeface="Nourd Semi-Bold"/>
              <a:ea typeface="Nourd Semi-Bold"/>
              <a:cs typeface="Nourd Semi-Bold"/>
              <a:sym typeface="Nourd Semi-Bold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8705850" y="1495425"/>
            <a:ext cx="9153525" cy="7296150"/>
          </a:xfrm>
          <a:custGeom>
            <a:avLst/>
            <a:gdLst/>
            <a:ahLst/>
            <a:cxnLst/>
            <a:rect l="l" t="t" r="r" b="b"/>
            <a:pathLst>
              <a:path w="9153525" h="7296150">
                <a:moveTo>
                  <a:pt x="0" y="0"/>
                </a:moveTo>
                <a:lnTo>
                  <a:pt x="9153525" y="0"/>
                </a:lnTo>
                <a:lnTo>
                  <a:pt x="9153525" y="7296150"/>
                </a:lnTo>
                <a:lnTo>
                  <a:pt x="0" y="72961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8" name="TextBox 8"/>
          <p:cNvSpPr txBox="1"/>
          <p:nvPr/>
        </p:nvSpPr>
        <p:spPr>
          <a:xfrm>
            <a:off x="8930068" y="1781175"/>
            <a:ext cx="8705088" cy="473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27584" lvl="1" indent="-213792" algn="l">
              <a:lnSpc>
                <a:spcPts val="2772"/>
              </a:lnSpc>
              <a:buFont typeface="Arial"/>
              <a:buChar char="•"/>
            </a:pP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Inwentaryzacja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miejsc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mogących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pełnić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funkcję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schronienia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lub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punktów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pomocy</a:t>
            </a:r>
            <a:endParaRPr lang="en-US" sz="1980" dirty="0">
              <a:solidFill>
                <a:srgbClr val="3B5D43"/>
              </a:solidFill>
              <a:latin typeface="Nourd"/>
              <a:ea typeface="Nourd"/>
              <a:cs typeface="Nourd"/>
              <a:sym typeface="Nourd"/>
            </a:endParaRPr>
          </a:p>
          <a:p>
            <a:pPr marL="427584" lvl="1" indent="-213792" algn="l">
              <a:lnSpc>
                <a:spcPct val="150000"/>
              </a:lnSpc>
              <a:buFont typeface="Arial"/>
              <a:buChar char="•"/>
            </a:pPr>
            <a:r>
              <a:rPr lang="en-US" sz="1980" dirty="0" err="1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Szkolenia</a:t>
            </a:r>
            <a:r>
              <a:rPr lang="en-US" sz="1980" dirty="0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 z </a:t>
            </a:r>
            <a:r>
              <a:rPr lang="en-US" sz="1980" dirty="0" err="1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komunikacji</a:t>
            </a:r>
            <a:r>
              <a:rPr lang="en-US" sz="1980" dirty="0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 </a:t>
            </a:r>
            <a:r>
              <a:rPr lang="en-US" sz="1980" dirty="0" err="1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kryzysowej</a:t>
            </a:r>
            <a:r>
              <a:rPr lang="en-US" sz="1980" dirty="0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 </a:t>
            </a:r>
          </a:p>
          <a:p>
            <a:pPr marL="427584" lvl="1" indent="-213792" algn="l">
              <a:lnSpc>
                <a:spcPts val="2772"/>
              </a:lnSpc>
              <a:buFont typeface="Arial"/>
              <a:buChar char="•"/>
            </a:pP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Warsztaty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dotyczące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sprawdzania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wiarygodności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informacji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i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źródeł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</a:p>
          <a:p>
            <a:pPr marL="427584" lvl="1" indent="-213792" algn="l">
              <a:lnSpc>
                <a:spcPts val="2772"/>
              </a:lnSpc>
              <a:buFont typeface="Arial"/>
              <a:buChar char="•"/>
            </a:pP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Warsztaty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z </a:t>
            </a: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rozwiązywania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konfliktów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i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komunikacji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w </a:t>
            </a: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sytuacji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silnego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stresu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</a:p>
          <a:p>
            <a:pPr marL="427584" lvl="1" indent="-213792" algn="l">
              <a:lnSpc>
                <a:spcPts val="2772"/>
              </a:lnSpc>
              <a:buFont typeface="Arial"/>
              <a:buChar char="•"/>
            </a:pP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Przygotowanie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prostych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instrukcji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i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poradników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  <a:r>
              <a:rPr lang="en-US" sz="1980" dirty="0" err="1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kryzysowych</a:t>
            </a:r>
            <a:r>
              <a:rPr lang="en-US" sz="1980" dirty="0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 </a:t>
            </a:r>
            <a:r>
              <a:rPr lang="en-US" sz="1980" dirty="0" err="1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dla</a:t>
            </a:r>
            <a:r>
              <a:rPr lang="en-US" sz="1980" dirty="0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 </a:t>
            </a:r>
            <a:r>
              <a:rPr lang="en-US" sz="1980" dirty="0" err="1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mieszkańców</a:t>
            </a:r>
            <a:r>
              <a:rPr lang="en-US" sz="1980" dirty="0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 </a:t>
            </a:r>
          </a:p>
          <a:p>
            <a:pPr marL="427584" lvl="1" indent="-213792" algn="l">
              <a:lnSpc>
                <a:spcPts val="2772"/>
              </a:lnSpc>
              <a:buFont typeface="Arial"/>
              <a:buChar char="•"/>
            </a:pP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Warsztaty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z </a:t>
            </a: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podstaw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orientacji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w </a:t>
            </a: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terenie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  <a:r>
              <a:rPr lang="en-US" sz="1980" dirty="0" err="1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i</a:t>
            </a:r>
            <a:r>
              <a:rPr lang="en-US" sz="1980" dirty="0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 </a:t>
            </a:r>
            <a:r>
              <a:rPr lang="en-US" sz="1980" dirty="0" err="1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działania</a:t>
            </a:r>
            <a:r>
              <a:rPr lang="en-US" sz="1980" dirty="0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 bez </a:t>
            </a:r>
            <a:r>
              <a:rPr lang="en-US" sz="1980" dirty="0" err="1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dostępu</a:t>
            </a:r>
            <a:r>
              <a:rPr lang="en-US" sz="1980" dirty="0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 do </a:t>
            </a:r>
            <a:r>
              <a:rPr lang="en-US" sz="1980" dirty="0" err="1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internetu</a:t>
            </a:r>
            <a:r>
              <a:rPr lang="en-US" sz="1980" dirty="0">
                <a:solidFill>
                  <a:srgbClr val="3B5D43"/>
                </a:solidFill>
                <a:latin typeface="Nourd"/>
                <a:ea typeface="Nourd"/>
                <a:cs typeface="Nourd"/>
                <a:sym typeface="Nourd"/>
              </a:rPr>
              <a:t>/GPS </a:t>
            </a:r>
          </a:p>
          <a:p>
            <a:pPr marL="427584" lvl="1" indent="-213792" algn="l">
              <a:lnSpc>
                <a:spcPts val="2772"/>
              </a:lnSpc>
              <a:buFont typeface="Arial"/>
              <a:buChar char="•"/>
            </a:pP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Szkolenia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z </a:t>
            </a: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podstaw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ratownictwa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i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transportowania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osoby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  <a:r>
              <a:rPr lang="en-US" sz="1980" b="1" dirty="0" err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poszkodowanej</a:t>
            </a:r>
            <a:r>
              <a:rPr lang="en-US" sz="1980" b="1" dirty="0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 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0" y="8877671"/>
            <a:ext cx="18288000" cy="1409329"/>
            <a:chOff x="0" y="0"/>
            <a:chExt cx="24384000" cy="1879105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24384000" cy="1879105"/>
              <a:chOff x="0" y="0"/>
              <a:chExt cx="4644571" cy="357925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4644572" cy="357925"/>
              </a:xfrm>
              <a:custGeom>
                <a:avLst/>
                <a:gdLst/>
                <a:ahLst/>
                <a:cxnLst/>
                <a:rect l="l" t="t" r="r" b="b"/>
                <a:pathLst>
                  <a:path w="4644572" h="357925">
                    <a:moveTo>
                      <a:pt x="0" y="0"/>
                    </a:moveTo>
                    <a:lnTo>
                      <a:pt x="4644572" y="0"/>
                    </a:lnTo>
                    <a:lnTo>
                      <a:pt x="4644572" y="357925"/>
                    </a:lnTo>
                    <a:lnTo>
                      <a:pt x="0" y="35792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38100"/>
                <a:ext cx="4644571" cy="396025"/>
              </a:xfrm>
              <a:prstGeom prst="rect">
                <a:avLst/>
              </a:prstGeom>
            </p:spPr>
            <p:txBody>
              <a:bodyPr lIns="26670" tIns="26670" rIns="26670" bIns="26670" rtlCol="0" anchor="ctr"/>
              <a:lstStyle/>
              <a:p>
                <a:pPr algn="ctr">
                  <a:lnSpc>
                    <a:spcPts val="1841"/>
                  </a:lnSpc>
                </a:pPr>
                <a:endParaRPr/>
              </a:p>
            </p:txBody>
          </p:sp>
        </p:grpSp>
        <p:sp>
          <p:nvSpPr>
            <p:cNvPr id="13" name="Freeform 13"/>
            <p:cNvSpPr/>
            <p:nvPr/>
          </p:nvSpPr>
          <p:spPr>
            <a:xfrm>
              <a:off x="20923531" y="300021"/>
              <a:ext cx="3058365" cy="1261225"/>
            </a:xfrm>
            <a:custGeom>
              <a:avLst/>
              <a:gdLst/>
              <a:ahLst/>
              <a:cxnLst/>
              <a:rect l="l" t="t" r="r" b="b"/>
              <a:pathLst>
                <a:path w="3058365" h="1261225">
                  <a:moveTo>
                    <a:pt x="0" y="0"/>
                  </a:moveTo>
                  <a:lnTo>
                    <a:pt x="3058365" y="0"/>
                  </a:lnTo>
                  <a:lnTo>
                    <a:pt x="3058365" y="1261226"/>
                  </a:lnTo>
                  <a:lnTo>
                    <a:pt x="0" y="1261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58781" r="-19262" b="-37111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18417218" y="657433"/>
              <a:ext cx="1886383" cy="719384"/>
            </a:xfrm>
            <a:custGeom>
              <a:avLst/>
              <a:gdLst/>
              <a:ahLst/>
              <a:cxnLst/>
              <a:rect l="l" t="t" r="r" b="b"/>
              <a:pathLst>
                <a:path w="1886383" h="719384">
                  <a:moveTo>
                    <a:pt x="0" y="0"/>
                  </a:moveTo>
                  <a:lnTo>
                    <a:pt x="1886384" y="0"/>
                  </a:lnTo>
                  <a:lnTo>
                    <a:pt x="1886384" y="719383"/>
                  </a:lnTo>
                  <a:lnTo>
                    <a:pt x="0" y="7193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23651" r="-371" b="-21928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16211036" y="302416"/>
              <a:ext cx="1586253" cy="1178273"/>
            </a:xfrm>
            <a:custGeom>
              <a:avLst/>
              <a:gdLst/>
              <a:ahLst/>
              <a:cxnLst/>
              <a:rect l="l" t="t" r="r" b="b"/>
              <a:pathLst>
                <a:path w="1586253" h="1178273">
                  <a:moveTo>
                    <a:pt x="0" y="0"/>
                  </a:moveTo>
                  <a:lnTo>
                    <a:pt x="1586253" y="0"/>
                  </a:lnTo>
                  <a:lnTo>
                    <a:pt x="1586253" y="1178273"/>
                  </a:lnTo>
                  <a:lnTo>
                    <a:pt x="0" y="1178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15306" r="-10048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402104" y="385766"/>
              <a:ext cx="3463427" cy="1143626"/>
            </a:xfrm>
            <a:custGeom>
              <a:avLst/>
              <a:gdLst/>
              <a:ahLst/>
              <a:cxnLst/>
              <a:rect l="l" t="t" r="r" b="b"/>
              <a:pathLst>
                <a:path w="3463427" h="1143626">
                  <a:moveTo>
                    <a:pt x="0" y="0"/>
                  </a:moveTo>
                  <a:lnTo>
                    <a:pt x="3463427" y="0"/>
                  </a:lnTo>
                  <a:lnTo>
                    <a:pt x="3463427" y="1143626"/>
                  </a:lnTo>
                  <a:lnTo>
                    <a:pt x="0" y="1143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4195036" y="354507"/>
              <a:ext cx="1645399" cy="1235206"/>
            </a:xfrm>
            <a:custGeom>
              <a:avLst/>
              <a:gdLst/>
              <a:ahLst/>
              <a:cxnLst/>
              <a:rect l="l" t="t" r="r" b="b"/>
              <a:pathLst>
                <a:path w="1645399" h="1235206">
                  <a:moveTo>
                    <a:pt x="0" y="0"/>
                  </a:moveTo>
                  <a:lnTo>
                    <a:pt x="1645399" y="0"/>
                  </a:lnTo>
                  <a:lnTo>
                    <a:pt x="1645399" y="1235206"/>
                  </a:lnTo>
                  <a:lnTo>
                    <a:pt x="0" y="12352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6169940" y="460996"/>
              <a:ext cx="2140672" cy="1055205"/>
            </a:xfrm>
            <a:custGeom>
              <a:avLst/>
              <a:gdLst/>
              <a:ahLst/>
              <a:cxnLst/>
              <a:rect l="l" t="t" r="r" b="b"/>
              <a:pathLst>
                <a:path w="2140672" h="1055205">
                  <a:moveTo>
                    <a:pt x="0" y="0"/>
                  </a:moveTo>
                  <a:lnTo>
                    <a:pt x="2140673" y="0"/>
                  </a:lnTo>
                  <a:lnTo>
                    <a:pt x="2140673" y="1055205"/>
                  </a:lnTo>
                  <a:lnTo>
                    <a:pt x="0" y="10552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734908" y="628858"/>
              <a:ext cx="6605002" cy="6909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96"/>
                </a:lnSpc>
              </a:pPr>
              <a:r>
                <a:rPr lang="en-US" sz="931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SFINANSOWANO ZE ŚRODKÓW NARODOWEGO INSTYTUTU WOLNOŚCI - CENTRUM ROZWOJU SPOŁECZEŃSTWA OBYWATELSKIEGO </a:t>
              </a:r>
              <a:r>
                <a:rPr lang="en-US" sz="93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 RAMACH RZĄDOWEGO PROGRAMU WSPARCIA ORGANIZACJI POZARZĄDOWYCH MOC MAŁYCH SPOŁECZNOŚCI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8877671"/>
            <a:ext cx="18288000" cy="1409329"/>
            <a:chOff x="0" y="0"/>
            <a:chExt cx="24384000" cy="1879105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24384000" cy="1879105"/>
              <a:chOff x="0" y="0"/>
              <a:chExt cx="4644571" cy="357925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644572" cy="357925"/>
              </a:xfrm>
              <a:custGeom>
                <a:avLst/>
                <a:gdLst/>
                <a:ahLst/>
                <a:cxnLst/>
                <a:rect l="l" t="t" r="r" b="b"/>
                <a:pathLst>
                  <a:path w="4644572" h="357925">
                    <a:moveTo>
                      <a:pt x="0" y="0"/>
                    </a:moveTo>
                    <a:lnTo>
                      <a:pt x="4644572" y="0"/>
                    </a:lnTo>
                    <a:lnTo>
                      <a:pt x="4644572" y="357925"/>
                    </a:lnTo>
                    <a:lnTo>
                      <a:pt x="0" y="35792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0" y="-38100"/>
                <a:ext cx="4644571" cy="396025"/>
              </a:xfrm>
              <a:prstGeom prst="rect">
                <a:avLst/>
              </a:prstGeom>
            </p:spPr>
            <p:txBody>
              <a:bodyPr lIns="26670" tIns="26670" rIns="26670" bIns="26670" rtlCol="0" anchor="ctr"/>
              <a:lstStyle/>
              <a:p>
                <a:pPr algn="ctr">
                  <a:lnSpc>
                    <a:spcPts val="1841"/>
                  </a:lnSpc>
                </a:pPr>
                <a:endParaRPr/>
              </a:p>
            </p:txBody>
          </p:sp>
        </p:grpSp>
        <p:sp>
          <p:nvSpPr>
            <p:cNvPr id="7" name="Freeform 7"/>
            <p:cNvSpPr/>
            <p:nvPr/>
          </p:nvSpPr>
          <p:spPr>
            <a:xfrm>
              <a:off x="20923531" y="300021"/>
              <a:ext cx="3058365" cy="1261225"/>
            </a:xfrm>
            <a:custGeom>
              <a:avLst/>
              <a:gdLst/>
              <a:ahLst/>
              <a:cxnLst/>
              <a:rect l="l" t="t" r="r" b="b"/>
              <a:pathLst>
                <a:path w="3058365" h="1261225">
                  <a:moveTo>
                    <a:pt x="0" y="0"/>
                  </a:moveTo>
                  <a:lnTo>
                    <a:pt x="3058365" y="0"/>
                  </a:lnTo>
                  <a:lnTo>
                    <a:pt x="3058365" y="1261226"/>
                  </a:lnTo>
                  <a:lnTo>
                    <a:pt x="0" y="1261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58781" r="-19262" b="-37111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Freeform 8"/>
            <p:cNvSpPr/>
            <p:nvPr/>
          </p:nvSpPr>
          <p:spPr>
            <a:xfrm>
              <a:off x="18417218" y="657433"/>
              <a:ext cx="1886383" cy="719384"/>
            </a:xfrm>
            <a:custGeom>
              <a:avLst/>
              <a:gdLst/>
              <a:ahLst/>
              <a:cxnLst/>
              <a:rect l="l" t="t" r="r" b="b"/>
              <a:pathLst>
                <a:path w="1886383" h="719384">
                  <a:moveTo>
                    <a:pt x="0" y="0"/>
                  </a:moveTo>
                  <a:lnTo>
                    <a:pt x="1886384" y="0"/>
                  </a:lnTo>
                  <a:lnTo>
                    <a:pt x="1886384" y="719383"/>
                  </a:lnTo>
                  <a:lnTo>
                    <a:pt x="0" y="7193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23651" r="-371" b="-21928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9" name="Freeform 9"/>
            <p:cNvSpPr/>
            <p:nvPr/>
          </p:nvSpPr>
          <p:spPr>
            <a:xfrm>
              <a:off x="16211036" y="302416"/>
              <a:ext cx="1586253" cy="1178273"/>
            </a:xfrm>
            <a:custGeom>
              <a:avLst/>
              <a:gdLst/>
              <a:ahLst/>
              <a:cxnLst/>
              <a:rect l="l" t="t" r="r" b="b"/>
              <a:pathLst>
                <a:path w="1586253" h="1178273">
                  <a:moveTo>
                    <a:pt x="0" y="0"/>
                  </a:moveTo>
                  <a:lnTo>
                    <a:pt x="1586253" y="0"/>
                  </a:lnTo>
                  <a:lnTo>
                    <a:pt x="1586253" y="1178273"/>
                  </a:lnTo>
                  <a:lnTo>
                    <a:pt x="0" y="1178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5306" r="-10048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402104" y="385766"/>
              <a:ext cx="3463427" cy="1143626"/>
            </a:xfrm>
            <a:custGeom>
              <a:avLst/>
              <a:gdLst/>
              <a:ahLst/>
              <a:cxnLst/>
              <a:rect l="l" t="t" r="r" b="b"/>
              <a:pathLst>
                <a:path w="3463427" h="1143626">
                  <a:moveTo>
                    <a:pt x="0" y="0"/>
                  </a:moveTo>
                  <a:lnTo>
                    <a:pt x="3463427" y="0"/>
                  </a:lnTo>
                  <a:lnTo>
                    <a:pt x="3463427" y="1143626"/>
                  </a:lnTo>
                  <a:lnTo>
                    <a:pt x="0" y="1143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4195036" y="354507"/>
              <a:ext cx="1645399" cy="1235206"/>
            </a:xfrm>
            <a:custGeom>
              <a:avLst/>
              <a:gdLst/>
              <a:ahLst/>
              <a:cxnLst/>
              <a:rect l="l" t="t" r="r" b="b"/>
              <a:pathLst>
                <a:path w="1645399" h="1235206">
                  <a:moveTo>
                    <a:pt x="0" y="0"/>
                  </a:moveTo>
                  <a:lnTo>
                    <a:pt x="1645399" y="0"/>
                  </a:lnTo>
                  <a:lnTo>
                    <a:pt x="1645399" y="1235206"/>
                  </a:lnTo>
                  <a:lnTo>
                    <a:pt x="0" y="12352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6169940" y="460996"/>
              <a:ext cx="2140672" cy="1055205"/>
            </a:xfrm>
            <a:custGeom>
              <a:avLst/>
              <a:gdLst/>
              <a:ahLst/>
              <a:cxnLst/>
              <a:rect l="l" t="t" r="r" b="b"/>
              <a:pathLst>
                <a:path w="2140672" h="1055205">
                  <a:moveTo>
                    <a:pt x="0" y="0"/>
                  </a:moveTo>
                  <a:lnTo>
                    <a:pt x="2140673" y="0"/>
                  </a:lnTo>
                  <a:lnTo>
                    <a:pt x="2140673" y="1055205"/>
                  </a:lnTo>
                  <a:lnTo>
                    <a:pt x="0" y="10552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734908" y="628858"/>
              <a:ext cx="6605002" cy="6909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96"/>
                </a:lnSpc>
              </a:pPr>
              <a:r>
                <a:rPr lang="en-US" sz="931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SFINANSOWANO ZE ŚRODKÓW NARODOWEGO INSTYTUTU WOLNOŚCI - CENTRUM ROZWOJU SPOŁECZEŃSTWA OBYWATELSKIEGO </a:t>
              </a:r>
              <a:r>
                <a:rPr lang="en-US" sz="93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 RAMACH RZĄDOWEGO PROGRAMU WSPARCIA ORGANIZACJI POZARZĄDOWYCH MOC MAŁYCH SPOŁECZNOŚCI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786384" y="419285"/>
            <a:ext cx="8101584" cy="7628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57"/>
              </a:lnSpc>
            </a:pPr>
            <a:r>
              <a:rPr lang="en-US" sz="4469" b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Realizacje DFO 2025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DAE2657B-DD75-B6BD-EBC4-F89B3E4004DB}"/>
              </a:ext>
            </a:extLst>
          </p:cNvPr>
          <p:cNvSpPr txBox="1"/>
          <p:nvPr/>
        </p:nvSpPr>
        <p:spPr>
          <a:xfrm>
            <a:off x="1219200" y="1672590"/>
            <a:ext cx="55229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/>
              <a:t>Ambasadorzy Bezpieczeństwa</a:t>
            </a:r>
          </a:p>
          <a:p>
            <a:r>
              <a:rPr lang="pl-PL" dirty="0"/>
              <a:t>Fundacja Rozwoju Gminy Brzeg Dolny</a:t>
            </a:r>
            <a:endParaRPr lang="pl-PL" sz="2400" b="1" dirty="0"/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7A12923D-929F-7A33-C893-A91A2D7805CF}"/>
              </a:ext>
            </a:extLst>
          </p:cNvPr>
          <p:cNvSpPr txBox="1"/>
          <p:nvPr/>
        </p:nvSpPr>
        <p:spPr>
          <a:xfrm>
            <a:off x="1219200" y="2705100"/>
            <a:ext cx="766876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b="1" dirty="0"/>
              <a:t>Współpraca międzypokoleniowa</a:t>
            </a:r>
            <a:r>
              <a:rPr lang="pl-PL" dirty="0"/>
              <a:t> – młodzież i seniorzy wspólnie uczą się i wymieniają doświadczeniami. </a:t>
            </a:r>
          </a:p>
          <a:p>
            <a:pPr lvl="0"/>
            <a:r>
              <a:rPr lang="pl-PL" b="1" dirty="0"/>
              <a:t>Praktyczne przygotowanie do sytuacji kryzysowych</a:t>
            </a:r>
            <a:r>
              <a:rPr lang="pl-PL" dirty="0"/>
              <a:t> – omówienie alarmów, zasad reagowania i znaczenia sygnałów ostrzegawczych. </a:t>
            </a:r>
          </a:p>
          <a:p>
            <a:pPr lvl="0"/>
            <a:r>
              <a:rPr lang="pl-PL" b="1" dirty="0"/>
              <a:t>Plecak ewakuacyjny</a:t>
            </a:r>
            <a:r>
              <a:rPr lang="pl-PL" dirty="0"/>
              <a:t> – pokazanie, co powinno się w nim znaleźć i do czego służą poszczególne elementy. </a:t>
            </a:r>
          </a:p>
          <a:p>
            <a:pPr lvl="0"/>
            <a:r>
              <a:rPr lang="pl-PL" b="1" dirty="0"/>
              <a:t>Bezpieczeństwo cyfrowe seniorów</a:t>
            </a:r>
            <a:r>
              <a:rPr lang="pl-PL" dirty="0"/>
              <a:t> – aplikacje wspierające bezpieczeństwo, lokalizacja, ochrona danych i prywatność w </a:t>
            </a:r>
            <a:r>
              <a:rPr lang="pl-PL" dirty="0" err="1"/>
              <a:t>internecie</a:t>
            </a:r>
            <a:r>
              <a:rPr lang="pl-PL" dirty="0"/>
              <a:t>. </a:t>
            </a:r>
          </a:p>
          <a:p>
            <a:pPr lvl="0"/>
            <a:r>
              <a:rPr lang="pl-PL" b="1" dirty="0"/>
              <a:t>Nauka przez działanie</a:t>
            </a:r>
            <a:r>
              <a:rPr lang="pl-PL" dirty="0"/>
              <a:t> – nie tylko wykład, ale słuchanie sygnałów, instalowanie aplikacji, wspólne omawianie wyposażenia. </a:t>
            </a:r>
          </a:p>
          <a:p>
            <a:pPr lvl="0"/>
            <a:r>
              <a:rPr lang="pl-PL" b="1" dirty="0"/>
              <a:t>Materiały do dalszego wykorzystania</a:t>
            </a:r>
            <a:r>
              <a:rPr lang="pl-PL" dirty="0"/>
              <a:t> – listy kontrolne do plecaka ewakuacyjnego, numery alarmowe, proste narzędzia do samodzielnego przygotowania się. </a:t>
            </a:r>
          </a:p>
          <a:p>
            <a:pPr lvl="0"/>
            <a:r>
              <a:rPr lang="pl-PL" b="1" dirty="0">
                <a:solidFill>
                  <a:srgbClr val="FF0000"/>
                </a:solidFill>
              </a:rPr>
              <a:t>Aktywna rola młodzieży</a:t>
            </a:r>
            <a:r>
              <a:rPr lang="pl-PL" dirty="0">
                <a:solidFill>
                  <a:srgbClr val="FF0000"/>
                </a:solidFill>
              </a:rPr>
              <a:t> – młodzi nie są tylko uczestnikami, ale przekazują wiedzę i realnie wspierają innych. </a:t>
            </a:r>
          </a:p>
          <a:p>
            <a:pPr lvl="0"/>
            <a:r>
              <a:rPr lang="pl-PL" b="1" dirty="0"/>
              <a:t>Odporność społeczna w praktyce</a:t>
            </a:r>
            <a:r>
              <a:rPr lang="pl-PL" dirty="0"/>
              <a:t> – projekt łączy bezpieczeństwo fizyczne, cyfrowe, edukację i relacje społeczne.</a:t>
            </a:r>
          </a:p>
        </p:txBody>
      </p:sp>
      <p:pic>
        <p:nvPicPr>
          <p:cNvPr id="33" name="Obraz 32" descr="Brak dostępnego opisu zdjęcia.">
            <a:extLst>
              <a:ext uri="{FF2B5EF4-FFF2-40B4-BE49-F238E27FC236}">
                <a16:creationId xmlns:a16="http://schemas.microsoft.com/office/drawing/2014/main" id="{FAC59BE7-480D-E5C9-3006-9ECCAE81AAC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28057" y="2441625"/>
            <a:ext cx="7879081" cy="5909311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/>
          <p:cNvGrpSpPr/>
          <p:nvPr/>
        </p:nvGrpSpPr>
        <p:grpSpPr>
          <a:xfrm>
            <a:off x="0" y="8877671"/>
            <a:ext cx="18288000" cy="1409329"/>
            <a:chOff x="0" y="0"/>
            <a:chExt cx="24384000" cy="1879105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24384000" cy="1879105"/>
              <a:chOff x="0" y="0"/>
              <a:chExt cx="4644571" cy="357925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644572" cy="357925"/>
              </a:xfrm>
              <a:custGeom>
                <a:avLst/>
                <a:gdLst/>
                <a:ahLst/>
                <a:cxnLst/>
                <a:rect l="l" t="t" r="r" b="b"/>
                <a:pathLst>
                  <a:path w="4644572" h="357925">
                    <a:moveTo>
                      <a:pt x="0" y="0"/>
                    </a:moveTo>
                    <a:lnTo>
                      <a:pt x="4644572" y="0"/>
                    </a:lnTo>
                    <a:lnTo>
                      <a:pt x="4644572" y="357925"/>
                    </a:lnTo>
                    <a:lnTo>
                      <a:pt x="0" y="35792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0" y="-38100"/>
                <a:ext cx="4644571" cy="396025"/>
              </a:xfrm>
              <a:prstGeom prst="rect">
                <a:avLst/>
              </a:prstGeom>
            </p:spPr>
            <p:txBody>
              <a:bodyPr lIns="26670" tIns="26670" rIns="26670" bIns="26670" rtlCol="0" anchor="ctr"/>
              <a:lstStyle/>
              <a:p>
                <a:pPr algn="ctr">
                  <a:lnSpc>
                    <a:spcPts val="1841"/>
                  </a:lnSpc>
                </a:pPr>
                <a:endParaRPr/>
              </a:p>
            </p:txBody>
          </p:sp>
        </p:grpSp>
        <p:sp>
          <p:nvSpPr>
            <p:cNvPr id="7" name="Freeform 7"/>
            <p:cNvSpPr/>
            <p:nvPr/>
          </p:nvSpPr>
          <p:spPr>
            <a:xfrm>
              <a:off x="20923531" y="300021"/>
              <a:ext cx="3058365" cy="1261225"/>
            </a:xfrm>
            <a:custGeom>
              <a:avLst/>
              <a:gdLst/>
              <a:ahLst/>
              <a:cxnLst/>
              <a:rect l="l" t="t" r="r" b="b"/>
              <a:pathLst>
                <a:path w="3058365" h="1261225">
                  <a:moveTo>
                    <a:pt x="0" y="0"/>
                  </a:moveTo>
                  <a:lnTo>
                    <a:pt x="3058365" y="0"/>
                  </a:lnTo>
                  <a:lnTo>
                    <a:pt x="3058365" y="1261226"/>
                  </a:lnTo>
                  <a:lnTo>
                    <a:pt x="0" y="1261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58781" r="-19262" b="-37111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Freeform 8"/>
            <p:cNvSpPr/>
            <p:nvPr/>
          </p:nvSpPr>
          <p:spPr>
            <a:xfrm>
              <a:off x="18417218" y="657433"/>
              <a:ext cx="1886383" cy="719384"/>
            </a:xfrm>
            <a:custGeom>
              <a:avLst/>
              <a:gdLst/>
              <a:ahLst/>
              <a:cxnLst/>
              <a:rect l="l" t="t" r="r" b="b"/>
              <a:pathLst>
                <a:path w="1886383" h="719384">
                  <a:moveTo>
                    <a:pt x="0" y="0"/>
                  </a:moveTo>
                  <a:lnTo>
                    <a:pt x="1886384" y="0"/>
                  </a:lnTo>
                  <a:lnTo>
                    <a:pt x="1886384" y="719383"/>
                  </a:lnTo>
                  <a:lnTo>
                    <a:pt x="0" y="7193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3651" r="-371" b="-21928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9" name="Freeform 9"/>
            <p:cNvSpPr/>
            <p:nvPr/>
          </p:nvSpPr>
          <p:spPr>
            <a:xfrm>
              <a:off x="16211036" y="302416"/>
              <a:ext cx="1586253" cy="1178273"/>
            </a:xfrm>
            <a:custGeom>
              <a:avLst/>
              <a:gdLst/>
              <a:ahLst/>
              <a:cxnLst/>
              <a:rect l="l" t="t" r="r" b="b"/>
              <a:pathLst>
                <a:path w="1586253" h="1178273">
                  <a:moveTo>
                    <a:pt x="0" y="0"/>
                  </a:moveTo>
                  <a:lnTo>
                    <a:pt x="1586253" y="0"/>
                  </a:lnTo>
                  <a:lnTo>
                    <a:pt x="1586253" y="1178273"/>
                  </a:lnTo>
                  <a:lnTo>
                    <a:pt x="0" y="1178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5306" r="-10048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402104" y="385766"/>
              <a:ext cx="3463427" cy="1143626"/>
            </a:xfrm>
            <a:custGeom>
              <a:avLst/>
              <a:gdLst/>
              <a:ahLst/>
              <a:cxnLst/>
              <a:rect l="l" t="t" r="r" b="b"/>
              <a:pathLst>
                <a:path w="3463427" h="1143626">
                  <a:moveTo>
                    <a:pt x="0" y="0"/>
                  </a:moveTo>
                  <a:lnTo>
                    <a:pt x="3463427" y="0"/>
                  </a:lnTo>
                  <a:lnTo>
                    <a:pt x="3463427" y="1143626"/>
                  </a:lnTo>
                  <a:lnTo>
                    <a:pt x="0" y="1143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4195036" y="354507"/>
              <a:ext cx="1645399" cy="1235206"/>
            </a:xfrm>
            <a:custGeom>
              <a:avLst/>
              <a:gdLst/>
              <a:ahLst/>
              <a:cxnLst/>
              <a:rect l="l" t="t" r="r" b="b"/>
              <a:pathLst>
                <a:path w="1645399" h="1235206">
                  <a:moveTo>
                    <a:pt x="0" y="0"/>
                  </a:moveTo>
                  <a:lnTo>
                    <a:pt x="1645399" y="0"/>
                  </a:lnTo>
                  <a:lnTo>
                    <a:pt x="1645399" y="1235206"/>
                  </a:lnTo>
                  <a:lnTo>
                    <a:pt x="0" y="12352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6169940" y="460996"/>
              <a:ext cx="2140672" cy="1055205"/>
            </a:xfrm>
            <a:custGeom>
              <a:avLst/>
              <a:gdLst/>
              <a:ahLst/>
              <a:cxnLst/>
              <a:rect l="l" t="t" r="r" b="b"/>
              <a:pathLst>
                <a:path w="2140672" h="1055205">
                  <a:moveTo>
                    <a:pt x="0" y="0"/>
                  </a:moveTo>
                  <a:lnTo>
                    <a:pt x="2140673" y="0"/>
                  </a:lnTo>
                  <a:lnTo>
                    <a:pt x="2140673" y="1055205"/>
                  </a:lnTo>
                  <a:lnTo>
                    <a:pt x="0" y="10552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734908" y="628858"/>
              <a:ext cx="6605002" cy="6909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96"/>
                </a:lnSpc>
              </a:pPr>
              <a:r>
                <a:rPr lang="en-US" sz="931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SFINANSOWANO ZE ŚRODKÓW NARODOWEGO INSTYTUTU WOLNOŚCI - CENTRUM ROZWOJU SPOŁECZEŃSTWA OBYWATELSKIEGO </a:t>
              </a:r>
              <a:r>
                <a:rPr lang="en-US" sz="93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 RAMACH RZĄDOWEGO PROGRAMU WSPARCIA ORGANIZACJI POZARZĄDOWYCH MOC MAŁYCH SPOŁECZNOŚCI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786384" y="419285"/>
            <a:ext cx="8101584" cy="7628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57"/>
              </a:lnSpc>
            </a:pPr>
            <a:r>
              <a:rPr lang="en-US" sz="4469" b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Realizacje DFO 2025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A4325EDE-47A3-EC5D-FC3B-2C9B038BADA6}"/>
              </a:ext>
            </a:extLst>
          </p:cNvPr>
          <p:cNvSpPr txBox="1"/>
          <p:nvPr/>
        </p:nvSpPr>
        <p:spPr>
          <a:xfrm>
            <a:off x="786384" y="2905384"/>
            <a:ext cx="904779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/>
              <a:t>Projekt wzmocnił gotowość kryzysową KGW poprzez doposażenie kuchni i zakup kuchenki polowej. Uczestniczki przeprowadziły warsztaty dotyczące szybkiego przygotowywania posiłków w sytuacjach kryzysowych oraz wypracowały zasady organizacji pracy, bezpieczeństwa i żywienia większej liczby osób. Dzięki temu Koło zwiększyło swoją zdolność do wspierania lokalnej społeczności w sytuacjach zagrożenia.</a:t>
            </a:r>
          </a:p>
        </p:txBody>
      </p:sp>
      <p:pic>
        <p:nvPicPr>
          <p:cNvPr id="16" name="Obraz 15" descr="Brak dostępnego opisu zdjęcia.">
            <a:extLst>
              <a:ext uri="{FF2B5EF4-FFF2-40B4-BE49-F238E27FC236}">
                <a16:creationId xmlns:a16="http://schemas.microsoft.com/office/drawing/2014/main" id="{2BC73D16-2A38-3A93-C78A-B6EB69BCA4D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15600" y="2774871"/>
            <a:ext cx="6801485" cy="5101114"/>
          </a:xfrm>
          <a:prstGeom prst="rect">
            <a:avLst/>
          </a:prstGeom>
        </p:spPr>
      </p:pic>
      <p:sp>
        <p:nvSpPr>
          <p:cNvPr id="17" name="pole tekstowe 16">
            <a:extLst>
              <a:ext uri="{FF2B5EF4-FFF2-40B4-BE49-F238E27FC236}">
                <a16:creationId xmlns:a16="http://schemas.microsoft.com/office/drawing/2014/main" id="{ED22CF62-1725-9850-63AF-F56A09C3074F}"/>
              </a:ext>
            </a:extLst>
          </p:cNvPr>
          <p:cNvSpPr txBox="1"/>
          <p:nvPr/>
        </p:nvSpPr>
        <p:spPr>
          <a:xfrm>
            <a:off x="786384" y="1485900"/>
            <a:ext cx="7671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/>
              <a:t>KGW Gałów-</a:t>
            </a:r>
            <a:r>
              <a:rPr lang="pl-PL" sz="2800" b="1" i="1" dirty="0" err="1"/>
              <a:t>Gałowska</a:t>
            </a:r>
            <a:r>
              <a:rPr lang="pl-PL" sz="2800" b="1" i="1" dirty="0"/>
              <a:t> Kuchnia Odporności</a:t>
            </a:r>
            <a:endParaRPr lang="pl-PL" sz="2800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/>
          <p:cNvGrpSpPr/>
          <p:nvPr/>
        </p:nvGrpSpPr>
        <p:grpSpPr>
          <a:xfrm>
            <a:off x="0" y="8877671"/>
            <a:ext cx="18288000" cy="1409329"/>
            <a:chOff x="0" y="0"/>
            <a:chExt cx="24384000" cy="1879105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24384000" cy="1879105"/>
              <a:chOff x="0" y="0"/>
              <a:chExt cx="4644571" cy="357925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644572" cy="357925"/>
              </a:xfrm>
              <a:custGeom>
                <a:avLst/>
                <a:gdLst/>
                <a:ahLst/>
                <a:cxnLst/>
                <a:rect l="l" t="t" r="r" b="b"/>
                <a:pathLst>
                  <a:path w="4644572" h="357925">
                    <a:moveTo>
                      <a:pt x="0" y="0"/>
                    </a:moveTo>
                    <a:lnTo>
                      <a:pt x="4644572" y="0"/>
                    </a:lnTo>
                    <a:lnTo>
                      <a:pt x="4644572" y="357925"/>
                    </a:lnTo>
                    <a:lnTo>
                      <a:pt x="0" y="35792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0" y="-38100"/>
                <a:ext cx="4644571" cy="396025"/>
              </a:xfrm>
              <a:prstGeom prst="rect">
                <a:avLst/>
              </a:prstGeom>
            </p:spPr>
            <p:txBody>
              <a:bodyPr lIns="26670" tIns="26670" rIns="26670" bIns="26670" rtlCol="0" anchor="ctr"/>
              <a:lstStyle/>
              <a:p>
                <a:pPr algn="ctr">
                  <a:lnSpc>
                    <a:spcPts val="1841"/>
                  </a:lnSpc>
                </a:pPr>
                <a:endParaRPr/>
              </a:p>
            </p:txBody>
          </p:sp>
        </p:grpSp>
        <p:sp>
          <p:nvSpPr>
            <p:cNvPr id="7" name="Freeform 7"/>
            <p:cNvSpPr/>
            <p:nvPr/>
          </p:nvSpPr>
          <p:spPr>
            <a:xfrm>
              <a:off x="20923531" y="300021"/>
              <a:ext cx="3058365" cy="1261225"/>
            </a:xfrm>
            <a:custGeom>
              <a:avLst/>
              <a:gdLst/>
              <a:ahLst/>
              <a:cxnLst/>
              <a:rect l="l" t="t" r="r" b="b"/>
              <a:pathLst>
                <a:path w="3058365" h="1261225">
                  <a:moveTo>
                    <a:pt x="0" y="0"/>
                  </a:moveTo>
                  <a:lnTo>
                    <a:pt x="3058365" y="0"/>
                  </a:lnTo>
                  <a:lnTo>
                    <a:pt x="3058365" y="1261226"/>
                  </a:lnTo>
                  <a:lnTo>
                    <a:pt x="0" y="1261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58781" r="-19262" b="-37111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Freeform 8"/>
            <p:cNvSpPr/>
            <p:nvPr/>
          </p:nvSpPr>
          <p:spPr>
            <a:xfrm>
              <a:off x="18417218" y="657433"/>
              <a:ext cx="1886383" cy="719384"/>
            </a:xfrm>
            <a:custGeom>
              <a:avLst/>
              <a:gdLst/>
              <a:ahLst/>
              <a:cxnLst/>
              <a:rect l="l" t="t" r="r" b="b"/>
              <a:pathLst>
                <a:path w="1886383" h="719384">
                  <a:moveTo>
                    <a:pt x="0" y="0"/>
                  </a:moveTo>
                  <a:lnTo>
                    <a:pt x="1886384" y="0"/>
                  </a:lnTo>
                  <a:lnTo>
                    <a:pt x="1886384" y="719383"/>
                  </a:lnTo>
                  <a:lnTo>
                    <a:pt x="0" y="7193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3651" r="-371" b="-21928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9" name="Freeform 9"/>
            <p:cNvSpPr/>
            <p:nvPr/>
          </p:nvSpPr>
          <p:spPr>
            <a:xfrm>
              <a:off x="16211036" y="302416"/>
              <a:ext cx="1586253" cy="1178273"/>
            </a:xfrm>
            <a:custGeom>
              <a:avLst/>
              <a:gdLst/>
              <a:ahLst/>
              <a:cxnLst/>
              <a:rect l="l" t="t" r="r" b="b"/>
              <a:pathLst>
                <a:path w="1586253" h="1178273">
                  <a:moveTo>
                    <a:pt x="0" y="0"/>
                  </a:moveTo>
                  <a:lnTo>
                    <a:pt x="1586253" y="0"/>
                  </a:lnTo>
                  <a:lnTo>
                    <a:pt x="1586253" y="1178273"/>
                  </a:lnTo>
                  <a:lnTo>
                    <a:pt x="0" y="1178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5306" r="-10048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402104" y="385766"/>
              <a:ext cx="3463427" cy="1143626"/>
            </a:xfrm>
            <a:custGeom>
              <a:avLst/>
              <a:gdLst/>
              <a:ahLst/>
              <a:cxnLst/>
              <a:rect l="l" t="t" r="r" b="b"/>
              <a:pathLst>
                <a:path w="3463427" h="1143626">
                  <a:moveTo>
                    <a:pt x="0" y="0"/>
                  </a:moveTo>
                  <a:lnTo>
                    <a:pt x="3463427" y="0"/>
                  </a:lnTo>
                  <a:lnTo>
                    <a:pt x="3463427" y="1143626"/>
                  </a:lnTo>
                  <a:lnTo>
                    <a:pt x="0" y="1143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4195036" y="354507"/>
              <a:ext cx="1645399" cy="1235206"/>
            </a:xfrm>
            <a:custGeom>
              <a:avLst/>
              <a:gdLst/>
              <a:ahLst/>
              <a:cxnLst/>
              <a:rect l="l" t="t" r="r" b="b"/>
              <a:pathLst>
                <a:path w="1645399" h="1235206">
                  <a:moveTo>
                    <a:pt x="0" y="0"/>
                  </a:moveTo>
                  <a:lnTo>
                    <a:pt x="1645399" y="0"/>
                  </a:lnTo>
                  <a:lnTo>
                    <a:pt x="1645399" y="1235206"/>
                  </a:lnTo>
                  <a:lnTo>
                    <a:pt x="0" y="12352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6169940" y="460996"/>
              <a:ext cx="2140672" cy="1055205"/>
            </a:xfrm>
            <a:custGeom>
              <a:avLst/>
              <a:gdLst/>
              <a:ahLst/>
              <a:cxnLst/>
              <a:rect l="l" t="t" r="r" b="b"/>
              <a:pathLst>
                <a:path w="2140672" h="1055205">
                  <a:moveTo>
                    <a:pt x="0" y="0"/>
                  </a:moveTo>
                  <a:lnTo>
                    <a:pt x="2140673" y="0"/>
                  </a:lnTo>
                  <a:lnTo>
                    <a:pt x="2140673" y="1055205"/>
                  </a:lnTo>
                  <a:lnTo>
                    <a:pt x="0" y="10552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734908" y="628858"/>
              <a:ext cx="6605002" cy="6909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96"/>
                </a:lnSpc>
              </a:pPr>
              <a:r>
                <a:rPr lang="en-US" sz="931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SFINANSOWANO ZE ŚRODKÓW NARODOWEGO INSTYTUTU WOLNOŚCI - CENTRUM ROZWOJU SPOŁECZEŃSTWA OBYWATELSKIEGO </a:t>
              </a:r>
              <a:r>
                <a:rPr lang="en-US" sz="93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 RAMACH RZĄDOWEGO PROGRAMU WSPARCIA ORGANIZACJI POZARZĄDOWYCH MOC MAŁYCH SPOŁECZNOŚCI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786384" y="419285"/>
            <a:ext cx="8101584" cy="7628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57"/>
              </a:lnSpc>
            </a:pPr>
            <a:r>
              <a:rPr lang="en-US" sz="4469" b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Realizacje DFO 2025</a:t>
            </a:r>
          </a:p>
        </p:txBody>
      </p:sp>
      <p:pic>
        <p:nvPicPr>
          <p:cNvPr id="15" name="Obraz 14" descr="Brak dostępnego opisu zdjęcia.">
            <a:extLst>
              <a:ext uri="{FF2B5EF4-FFF2-40B4-BE49-F238E27FC236}">
                <a16:creationId xmlns:a16="http://schemas.microsoft.com/office/drawing/2014/main" id="{FFCC959A-7015-5DA3-8CD5-B91A4F01CE2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76590" y="2060575"/>
            <a:ext cx="7353064" cy="6165850"/>
          </a:xfrm>
          <a:prstGeom prst="rect">
            <a:avLst/>
          </a:prstGeom>
        </p:spPr>
      </p:pic>
      <p:sp>
        <p:nvSpPr>
          <p:cNvPr id="16" name="pole tekstowe 15">
            <a:extLst>
              <a:ext uri="{FF2B5EF4-FFF2-40B4-BE49-F238E27FC236}">
                <a16:creationId xmlns:a16="http://schemas.microsoft.com/office/drawing/2014/main" id="{DC00472B-F63C-C364-8A3F-21CD4A106128}"/>
              </a:ext>
            </a:extLst>
          </p:cNvPr>
          <p:cNvSpPr txBox="1"/>
          <p:nvPr/>
        </p:nvSpPr>
        <p:spPr>
          <a:xfrm>
            <a:off x="990600" y="2476500"/>
            <a:ext cx="74676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/>
              <a:t>Fundacja ETO</a:t>
            </a:r>
          </a:p>
          <a:p>
            <a:endParaRPr lang="pl-PL" sz="3200" dirty="0"/>
          </a:p>
          <a:p>
            <a:r>
              <a:rPr lang="pl-PL" sz="3200" dirty="0"/>
              <a:t>W ramach projektu seniorzy z Dolnego Śląska uczyli się, jak rozpoznawać dezinformację i bezpiecznie poruszać się w </a:t>
            </a:r>
            <a:r>
              <a:rPr lang="pl-PL" sz="3200" dirty="0" err="1"/>
              <a:t>internecie</a:t>
            </a:r>
            <a:r>
              <a:rPr lang="pl-PL" sz="3200" dirty="0"/>
              <a:t>. Podczas zajęć w Uniwersytetach Trzeciego Wieku i Klubach Seniora poznawali zasady ochrony danych, rozpoznawania fałszywych informacji oraz reagowania na cyfrowe zagrożenia i sytuacje kryzysowe.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/>
          <p:cNvGrpSpPr/>
          <p:nvPr/>
        </p:nvGrpSpPr>
        <p:grpSpPr>
          <a:xfrm>
            <a:off x="0" y="8877671"/>
            <a:ext cx="18288000" cy="1409329"/>
            <a:chOff x="0" y="0"/>
            <a:chExt cx="24384000" cy="1879105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24384000" cy="1879105"/>
              <a:chOff x="0" y="0"/>
              <a:chExt cx="4644571" cy="357925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644572" cy="357925"/>
              </a:xfrm>
              <a:custGeom>
                <a:avLst/>
                <a:gdLst/>
                <a:ahLst/>
                <a:cxnLst/>
                <a:rect l="l" t="t" r="r" b="b"/>
                <a:pathLst>
                  <a:path w="4644572" h="357925">
                    <a:moveTo>
                      <a:pt x="0" y="0"/>
                    </a:moveTo>
                    <a:lnTo>
                      <a:pt x="4644572" y="0"/>
                    </a:lnTo>
                    <a:lnTo>
                      <a:pt x="4644572" y="357925"/>
                    </a:lnTo>
                    <a:lnTo>
                      <a:pt x="0" y="35792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0" y="-38100"/>
                <a:ext cx="4644571" cy="396025"/>
              </a:xfrm>
              <a:prstGeom prst="rect">
                <a:avLst/>
              </a:prstGeom>
            </p:spPr>
            <p:txBody>
              <a:bodyPr lIns="26670" tIns="26670" rIns="26670" bIns="26670" rtlCol="0" anchor="ctr"/>
              <a:lstStyle/>
              <a:p>
                <a:pPr algn="ctr">
                  <a:lnSpc>
                    <a:spcPts val="1841"/>
                  </a:lnSpc>
                </a:pPr>
                <a:endParaRPr/>
              </a:p>
            </p:txBody>
          </p:sp>
        </p:grpSp>
        <p:sp>
          <p:nvSpPr>
            <p:cNvPr id="7" name="Freeform 7"/>
            <p:cNvSpPr/>
            <p:nvPr/>
          </p:nvSpPr>
          <p:spPr>
            <a:xfrm>
              <a:off x="20923531" y="300021"/>
              <a:ext cx="3058365" cy="1261225"/>
            </a:xfrm>
            <a:custGeom>
              <a:avLst/>
              <a:gdLst/>
              <a:ahLst/>
              <a:cxnLst/>
              <a:rect l="l" t="t" r="r" b="b"/>
              <a:pathLst>
                <a:path w="3058365" h="1261225">
                  <a:moveTo>
                    <a:pt x="0" y="0"/>
                  </a:moveTo>
                  <a:lnTo>
                    <a:pt x="3058365" y="0"/>
                  </a:lnTo>
                  <a:lnTo>
                    <a:pt x="3058365" y="1261226"/>
                  </a:lnTo>
                  <a:lnTo>
                    <a:pt x="0" y="1261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58781" r="-19262" b="-37111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Freeform 8"/>
            <p:cNvSpPr/>
            <p:nvPr/>
          </p:nvSpPr>
          <p:spPr>
            <a:xfrm>
              <a:off x="18417218" y="657433"/>
              <a:ext cx="1886383" cy="719384"/>
            </a:xfrm>
            <a:custGeom>
              <a:avLst/>
              <a:gdLst/>
              <a:ahLst/>
              <a:cxnLst/>
              <a:rect l="l" t="t" r="r" b="b"/>
              <a:pathLst>
                <a:path w="1886383" h="719384">
                  <a:moveTo>
                    <a:pt x="0" y="0"/>
                  </a:moveTo>
                  <a:lnTo>
                    <a:pt x="1886384" y="0"/>
                  </a:lnTo>
                  <a:lnTo>
                    <a:pt x="1886384" y="719383"/>
                  </a:lnTo>
                  <a:lnTo>
                    <a:pt x="0" y="7193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3651" r="-371" b="-21928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9" name="Freeform 9"/>
            <p:cNvSpPr/>
            <p:nvPr/>
          </p:nvSpPr>
          <p:spPr>
            <a:xfrm>
              <a:off x="16211036" y="302416"/>
              <a:ext cx="1586253" cy="1178273"/>
            </a:xfrm>
            <a:custGeom>
              <a:avLst/>
              <a:gdLst/>
              <a:ahLst/>
              <a:cxnLst/>
              <a:rect l="l" t="t" r="r" b="b"/>
              <a:pathLst>
                <a:path w="1586253" h="1178273">
                  <a:moveTo>
                    <a:pt x="0" y="0"/>
                  </a:moveTo>
                  <a:lnTo>
                    <a:pt x="1586253" y="0"/>
                  </a:lnTo>
                  <a:lnTo>
                    <a:pt x="1586253" y="1178273"/>
                  </a:lnTo>
                  <a:lnTo>
                    <a:pt x="0" y="1178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5306" r="-10048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402104" y="385766"/>
              <a:ext cx="3463427" cy="1143626"/>
            </a:xfrm>
            <a:custGeom>
              <a:avLst/>
              <a:gdLst/>
              <a:ahLst/>
              <a:cxnLst/>
              <a:rect l="l" t="t" r="r" b="b"/>
              <a:pathLst>
                <a:path w="3463427" h="1143626">
                  <a:moveTo>
                    <a:pt x="0" y="0"/>
                  </a:moveTo>
                  <a:lnTo>
                    <a:pt x="3463427" y="0"/>
                  </a:lnTo>
                  <a:lnTo>
                    <a:pt x="3463427" y="1143626"/>
                  </a:lnTo>
                  <a:lnTo>
                    <a:pt x="0" y="1143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4195036" y="354507"/>
              <a:ext cx="1645399" cy="1235206"/>
            </a:xfrm>
            <a:custGeom>
              <a:avLst/>
              <a:gdLst/>
              <a:ahLst/>
              <a:cxnLst/>
              <a:rect l="l" t="t" r="r" b="b"/>
              <a:pathLst>
                <a:path w="1645399" h="1235206">
                  <a:moveTo>
                    <a:pt x="0" y="0"/>
                  </a:moveTo>
                  <a:lnTo>
                    <a:pt x="1645399" y="0"/>
                  </a:lnTo>
                  <a:lnTo>
                    <a:pt x="1645399" y="1235206"/>
                  </a:lnTo>
                  <a:lnTo>
                    <a:pt x="0" y="12352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6169940" y="460996"/>
              <a:ext cx="2140672" cy="1055205"/>
            </a:xfrm>
            <a:custGeom>
              <a:avLst/>
              <a:gdLst/>
              <a:ahLst/>
              <a:cxnLst/>
              <a:rect l="l" t="t" r="r" b="b"/>
              <a:pathLst>
                <a:path w="2140672" h="1055205">
                  <a:moveTo>
                    <a:pt x="0" y="0"/>
                  </a:moveTo>
                  <a:lnTo>
                    <a:pt x="2140673" y="0"/>
                  </a:lnTo>
                  <a:lnTo>
                    <a:pt x="2140673" y="1055205"/>
                  </a:lnTo>
                  <a:lnTo>
                    <a:pt x="0" y="10552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734908" y="628858"/>
              <a:ext cx="6605002" cy="6909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96"/>
                </a:lnSpc>
              </a:pPr>
              <a:r>
                <a:rPr lang="en-US" sz="931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SFINANSOWANO ZE ŚRODKÓW NARODOWEGO INSTYTUTU WOLNOŚCI - CENTRUM ROZWOJU SPOŁECZEŃSTWA OBYWATELSKIEGO </a:t>
              </a:r>
              <a:r>
                <a:rPr lang="en-US" sz="93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 RAMACH RZĄDOWEGO PROGRAMU WSPARCIA ORGANIZACJI POZARZĄDOWYCH MOC MAŁYCH SPOŁECZNOŚCI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786384" y="419285"/>
            <a:ext cx="8101584" cy="7628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57"/>
              </a:lnSpc>
            </a:pPr>
            <a:r>
              <a:rPr lang="en-US" sz="4469" b="1">
                <a:solidFill>
                  <a:srgbClr val="3B5D43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Realizacje DFO 2025</a:t>
            </a:r>
          </a:p>
        </p:txBody>
      </p:sp>
      <p:pic>
        <p:nvPicPr>
          <p:cNvPr id="15" name="Obraz 14" descr="Brak dostępnego opisu zdjęcia.">
            <a:extLst>
              <a:ext uri="{FF2B5EF4-FFF2-40B4-BE49-F238E27FC236}">
                <a16:creationId xmlns:a16="http://schemas.microsoft.com/office/drawing/2014/main" id="{6634BACA-13BB-7604-AECE-57DBC9D41DD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80739" y="2420812"/>
            <a:ext cx="7944766" cy="4468931"/>
          </a:xfrm>
          <a:prstGeom prst="rect">
            <a:avLst/>
          </a:prstGeom>
        </p:spPr>
      </p:pic>
      <p:sp>
        <p:nvSpPr>
          <p:cNvPr id="16" name="pole tekstowe 15">
            <a:extLst>
              <a:ext uri="{FF2B5EF4-FFF2-40B4-BE49-F238E27FC236}">
                <a16:creationId xmlns:a16="http://schemas.microsoft.com/office/drawing/2014/main" id="{392EF173-8FD5-DCF5-7C55-38CCC72250E7}"/>
              </a:ext>
            </a:extLst>
          </p:cNvPr>
          <p:cNvSpPr txBox="1"/>
          <p:nvPr/>
        </p:nvSpPr>
        <p:spPr>
          <a:xfrm>
            <a:off x="1143000" y="2420812"/>
            <a:ext cx="71628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/>
              <a:t>Mapa Odporności</a:t>
            </a:r>
          </a:p>
          <a:p>
            <a:endParaRPr lang="pl-PL" sz="2400" dirty="0"/>
          </a:p>
          <a:p>
            <a:r>
              <a:rPr lang="pl-PL" sz="2400" dirty="0"/>
              <a:t>W ramach projektu zrealizowano dwa działania edukacyjne dla dzieci i młodzieży z Obornik Śląskich i okolic. Pierwsze obejmowało warsztaty przyrodnicze „Leśna Przygoda”, podczas których uczestnicy poznawali ekosystemy, uczyli się nawigacji, współpracy i orientacji w terenie, a zwieńczeniem był bieg na orientację w lesie. Drugim działaniem była „Matematyczna Zagadka Detektywistyczna” – terenowa gra w Obornikach Śląskich, łącząca rozwiązywanie zadań matematycznych, pracę zespołową, ruch na świeżym powietrzu i integrację uczniów.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1314450" cy="4933950"/>
          </a:xfrm>
          <a:custGeom>
            <a:avLst/>
            <a:gdLst/>
            <a:ahLst/>
            <a:cxnLst/>
            <a:rect l="l" t="t" r="r" b="b"/>
            <a:pathLst>
              <a:path w="1314450" h="4933950">
                <a:moveTo>
                  <a:pt x="0" y="0"/>
                </a:moveTo>
                <a:lnTo>
                  <a:pt x="1314450" y="0"/>
                </a:lnTo>
                <a:lnTo>
                  <a:pt x="1314450" y="4933950"/>
                </a:lnTo>
                <a:lnTo>
                  <a:pt x="0" y="49339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>
            <a:off x="0" y="2143125"/>
            <a:ext cx="1095375" cy="3429000"/>
          </a:xfrm>
          <a:custGeom>
            <a:avLst/>
            <a:gdLst/>
            <a:ahLst/>
            <a:cxnLst/>
            <a:rect l="l" t="t" r="r" b="b"/>
            <a:pathLst>
              <a:path w="1095375" h="3429000">
                <a:moveTo>
                  <a:pt x="0" y="0"/>
                </a:moveTo>
                <a:lnTo>
                  <a:pt x="1095375" y="0"/>
                </a:lnTo>
                <a:lnTo>
                  <a:pt x="1095375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>
            <a:off x="0" y="5572125"/>
            <a:ext cx="1524000" cy="3219450"/>
          </a:xfrm>
          <a:custGeom>
            <a:avLst/>
            <a:gdLst/>
            <a:ahLst/>
            <a:cxnLst/>
            <a:rect l="l" t="t" r="r" b="b"/>
            <a:pathLst>
              <a:path w="1524000" h="3219450">
                <a:moveTo>
                  <a:pt x="0" y="0"/>
                </a:moveTo>
                <a:lnTo>
                  <a:pt x="1524000" y="0"/>
                </a:lnTo>
                <a:lnTo>
                  <a:pt x="1524000" y="3219450"/>
                </a:lnTo>
                <a:lnTo>
                  <a:pt x="0" y="32194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Freeform 6"/>
          <p:cNvSpPr/>
          <p:nvPr/>
        </p:nvSpPr>
        <p:spPr>
          <a:xfrm>
            <a:off x="1952625" y="1495425"/>
            <a:ext cx="1095375" cy="219075"/>
          </a:xfrm>
          <a:custGeom>
            <a:avLst/>
            <a:gdLst/>
            <a:ahLst/>
            <a:cxnLst/>
            <a:rect l="l" t="t" r="r" b="b"/>
            <a:pathLst>
              <a:path w="1095375" h="219075">
                <a:moveTo>
                  <a:pt x="0" y="0"/>
                </a:moveTo>
                <a:lnTo>
                  <a:pt x="1095375" y="0"/>
                </a:lnTo>
                <a:lnTo>
                  <a:pt x="109537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7" name="TextBox 7"/>
          <p:cNvSpPr txBox="1"/>
          <p:nvPr/>
        </p:nvSpPr>
        <p:spPr>
          <a:xfrm>
            <a:off x="2029968" y="481965"/>
            <a:ext cx="8705088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18"/>
              </a:lnSpc>
            </a:pPr>
            <a:r>
              <a:rPr lang="en-US" sz="6432" b="1">
                <a:solidFill>
                  <a:srgbClr val="4B7D4C"/>
                </a:solidFill>
                <a:latin typeface="DM Sans Bold"/>
                <a:ea typeface="DM Sans Bold"/>
                <a:cs typeface="DM Sans Bold"/>
                <a:sym typeface="DM Sans Bold"/>
              </a:rPr>
              <a:t>Koszty kwalifikowalne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029968" y="1874044"/>
            <a:ext cx="12527280" cy="1029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47"/>
              </a:lnSpc>
            </a:pPr>
            <a:r>
              <a:rPr lang="en-US" sz="2962" i="1" dirty="0" err="1">
                <a:solidFill>
                  <a:srgbClr val="2E2E2E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Wydatki</a:t>
            </a:r>
            <a:r>
              <a:rPr lang="en-US" sz="2962" i="1" dirty="0">
                <a:solidFill>
                  <a:srgbClr val="2E2E2E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 </a:t>
            </a:r>
            <a:r>
              <a:rPr lang="en-US" sz="2962" i="1" dirty="0" err="1">
                <a:solidFill>
                  <a:srgbClr val="2E2E2E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ponoszone</a:t>
            </a:r>
            <a:r>
              <a:rPr lang="en-US" sz="2962" i="1" dirty="0">
                <a:solidFill>
                  <a:srgbClr val="2E2E2E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 w </a:t>
            </a:r>
            <a:r>
              <a:rPr lang="en-US" sz="2962" i="1" dirty="0" err="1">
                <a:solidFill>
                  <a:srgbClr val="2E2E2E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ramach</a:t>
            </a:r>
            <a:r>
              <a:rPr lang="en-US" sz="2962" i="1" dirty="0">
                <a:solidFill>
                  <a:srgbClr val="2E2E2E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 </a:t>
            </a:r>
            <a:r>
              <a:rPr lang="en-US" sz="2962" i="1" dirty="0" err="1">
                <a:solidFill>
                  <a:srgbClr val="2E2E2E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mikrodotacji</a:t>
            </a:r>
            <a:r>
              <a:rPr lang="en-US" sz="2962" i="1" dirty="0">
                <a:solidFill>
                  <a:srgbClr val="2E2E2E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/</a:t>
            </a:r>
            <a:r>
              <a:rPr lang="en-US" sz="2962" i="1" dirty="0" err="1">
                <a:solidFill>
                  <a:srgbClr val="2E2E2E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wsparcia</a:t>
            </a:r>
            <a:r>
              <a:rPr lang="en-US" sz="2962" i="1" dirty="0">
                <a:solidFill>
                  <a:srgbClr val="2E2E2E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 </a:t>
            </a:r>
            <a:r>
              <a:rPr lang="en-US" sz="2962" i="1" dirty="0" err="1">
                <a:solidFill>
                  <a:srgbClr val="2E2E2E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realizacji</a:t>
            </a:r>
            <a:r>
              <a:rPr lang="en-US" sz="2962" i="1" dirty="0">
                <a:solidFill>
                  <a:srgbClr val="2E2E2E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 </a:t>
            </a:r>
            <a:r>
              <a:rPr lang="en-US" sz="2962" i="1" dirty="0" err="1">
                <a:solidFill>
                  <a:srgbClr val="2E2E2E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lokalnego</a:t>
            </a:r>
            <a:r>
              <a:rPr lang="en-US" sz="2962" i="1" dirty="0">
                <a:solidFill>
                  <a:srgbClr val="2E2E2E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 </a:t>
            </a:r>
            <a:r>
              <a:rPr lang="en-US" sz="2962" i="1" dirty="0" err="1">
                <a:solidFill>
                  <a:srgbClr val="2E2E2E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przedsięwzięcia</a:t>
            </a:r>
            <a:r>
              <a:rPr lang="en-US" sz="2962" i="1" dirty="0">
                <a:solidFill>
                  <a:srgbClr val="2E2E2E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 </a:t>
            </a:r>
            <a:r>
              <a:rPr lang="en-US" sz="2962" i="1" dirty="0" err="1">
                <a:solidFill>
                  <a:srgbClr val="2E2E2E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muszą</a:t>
            </a:r>
            <a:r>
              <a:rPr lang="en-US" sz="2962" i="1" dirty="0">
                <a:solidFill>
                  <a:srgbClr val="2E2E2E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 </a:t>
            </a:r>
            <a:r>
              <a:rPr lang="en-US" sz="2962" i="1" dirty="0" err="1">
                <a:solidFill>
                  <a:srgbClr val="2E2E2E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być</a:t>
            </a:r>
            <a:r>
              <a:rPr lang="en-US" sz="2962" i="1" dirty="0">
                <a:solidFill>
                  <a:srgbClr val="2E2E2E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:</a:t>
            </a:r>
          </a:p>
        </p:txBody>
      </p:sp>
      <p:sp>
        <p:nvSpPr>
          <p:cNvPr id="9" name="Freeform 9"/>
          <p:cNvSpPr/>
          <p:nvPr/>
        </p:nvSpPr>
        <p:spPr>
          <a:xfrm>
            <a:off x="1952625" y="3209925"/>
            <a:ext cx="15468600" cy="5153025"/>
          </a:xfrm>
          <a:custGeom>
            <a:avLst/>
            <a:gdLst/>
            <a:ahLst/>
            <a:cxnLst/>
            <a:rect l="l" t="t" r="r" b="b"/>
            <a:pathLst>
              <a:path w="15468600" h="5153025">
                <a:moveTo>
                  <a:pt x="0" y="0"/>
                </a:moveTo>
                <a:lnTo>
                  <a:pt x="15468600" y="0"/>
                </a:lnTo>
                <a:lnTo>
                  <a:pt x="15468600" y="5153025"/>
                </a:lnTo>
                <a:lnTo>
                  <a:pt x="0" y="51530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0" name="Freeform 10"/>
          <p:cNvSpPr/>
          <p:nvPr/>
        </p:nvSpPr>
        <p:spPr>
          <a:xfrm>
            <a:off x="2171700" y="3429000"/>
            <a:ext cx="666750" cy="647700"/>
          </a:xfrm>
          <a:custGeom>
            <a:avLst/>
            <a:gdLst/>
            <a:ahLst/>
            <a:cxnLst/>
            <a:rect l="l" t="t" r="r" b="b"/>
            <a:pathLst>
              <a:path w="666750" h="647700">
                <a:moveTo>
                  <a:pt x="0" y="0"/>
                </a:moveTo>
                <a:lnTo>
                  <a:pt x="666750" y="0"/>
                </a:lnTo>
                <a:lnTo>
                  <a:pt x="666750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1" name="Freeform 11"/>
          <p:cNvSpPr/>
          <p:nvPr/>
        </p:nvSpPr>
        <p:spPr>
          <a:xfrm>
            <a:off x="2171700" y="4067175"/>
            <a:ext cx="666750" cy="647700"/>
          </a:xfrm>
          <a:custGeom>
            <a:avLst/>
            <a:gdLst/>
            <a:ahLst/>
            <a:cxnLst/>
            <a:rect l="l" t="t" r="r" b="b"/>
            <a:pathLst>
              <a:path w="666750" h="647700">
                <a:moveTo>
                  <a:pt x="0" y="0"/>
                </a:moveTo>
                <a:lnTo>
                  <a:pt x="666750" y="0"/>
                </a:lnTo>
                <a:lnTo>
                  <a:pt x="666750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2" name="Freeform 12"/>
          <p:cNvSpPr/>
          <p:nvPr/>
        </p:nvSpPr>
        <p:spPr>
          <a:xfrm>
            <a:off x="2171700" y="4714875"/>
            <a:ext cx="666750" cy="647700"/>
          </a:xfrm>
          <a:custGeom>
            <a:avLst/>
            <a:gdLst/>
            <a:ahLst/>
            <a:cxnLst/>
            <a:rect l="l" t="t" r="r" b="b"/>
            <a:pathLst>
              <a:path w="666750" h="647700">
                <a:moveTo>
                  <a:pt x="0" y="0"/>
                </a:moveTo>
                <a:lnTo>
                  <a:pt x="666750" y="0"/>
                </a:lnTo>
                <a:lnTo>
                  <a:pt x="666750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3" name="Freeform 13"/>
          <p:cNvSpPr/>
          <p:nvPr/>
        </p:nvSpPr>
        <p:spPr>
          <a:xfrm>
            <a:off x="2171700" y="5353050"/>
            <a:ext cx="666750" cy="647700"/>
          </a:xfrm>
          <a:custGeom>
            <a:avLst/>
            <a:gdLst/>
            <a:ahLst/>
            <a:cxnLst/>
            <a:rect l="l" t="t" r="r" b="b"/>
            <a:pathLst>
              <a:path w="666750" h="647700">
                <a:moveTo>
                  <a:pt x="0" y="0"/>
                </a:moveTo>
                <a:lnTo>
                  <a:pt x="666750" y="0"/>
                </a:lnTo>
                <a:lnTo>
                  <a:pt x="666750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4" name="Freeform 14"/>
          <p:cNvSpPr/>
          <p:nvPr/>
        </p:nvSpPr>
        <p:spPr>
          <a:xfrm>
            <a:off x="2171700" y="6000750"/>
            <a:ext cx="666750" cy="647700"/>
          </a:xfrm>
          <a:custGeom>
            <a:avLst/>
            <a:gdLst/>
            <a:ahLst/>
            <a:cxnLst/>
            <a:rect l="l" t="t" r="r" b="b"/>
            <a:pathLst>
              <a:path w="666750" h="647700">
                <a:moveTo>
                  <a:pt x="0" y="0"/>
                </a:moveTo>
                <a:lnTo>
                  <a:pt x="666750" y="0"/>
                </a:lnTo>
                <a:lnTo>
                  <a:pt x="666750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5" name="Freeform 15"/>
          <p:cNvSpPr/>
          <p:nvPr/>
        </p:nvSpPr>
        <p:spPr>
          <a:xfrm>
            <a:off x="2171700" y="6638925"/>
            <a:ext cx="666750" cy="647700"/>
          </a:xfrm>
          <a:custGeom>
            <a:avLst/>
            <a:gdLst/>
            <a:ahLst/>
            <a:cxnLst/>
            <a:rect l="l" t="t" r="r" b="b"/>
            <a:pathLst>
              <a:path w="666750" h="647700">
                <a:moveTo>
                  <a:pt x="0" y="0"/>
                </a:moveTo>
                <a:lnTo>
                  <a:pt x="666750" y="0"/>
                </a:lnTo>
                <a:lnTo>
                  <a:pt x="666750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6" name="Freeform 16"/>
          <p:cNvSpPr/>
          <p:nvPr/>
        </p:nvSpPr>
        <p:spPr>
          <a:xfrm>
            <a:off x="2171700" y="7286625"/>
            <a:ext cx="666750" cy="647700"/>
          </a:xfrm>
          <a:custGeom>
            <a:avLst/>
            <a:gdLst/>
            <a:ahLst/>
            <a:cxnLst/>
            <a:rect l="l" t="t" r="r" b="b"/>
            <a:pathLst>
              <a:path w="666750" h="647700">
                <a:moveTo>
                  <a:pt x="0" y="0"/>
                </a:moveTo>
                <a:lnTo>
                  <a:pt x="666750" y="0"/>
                </a:lnTo>
                <a:lnTo>
                  <a:pt x="666750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7" name="TextBox 17"/>
          <p:cNvSpPr txBox="1"/>
          <p:nvPr/>
        </p:nvSpPr>
        <p:spPr>
          <a:xfrm>
            <a:off x="2962656" y="3564826"/>
            <a:ext cx="12435840" cy="4164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40"/>
              </a:lnSpc>
            </a:pPr>
            <a:r>
              <a:rPr lang="en-US" sz="2962">
                <a:solidFill>
                  <a:srgbClr val="2E2E2E"/>
                </a:solidFill>
                <a:latin typeface="DM Sans"/>
                <a:ea typeface="DM Sans"/>
                <a:cs typeface="DM Sans"/>
                <a:sym typeface="DM Sans"/>
              </a:rPr>
              <a:t>niezbędne dla realizacji projektu,</a:t>
            </a:r>
          </a:p>
          <a:p>
            <a:pPr algn="l">
              <a:lnSpc>
                <a:spcPts val="4740"/>
              </a:lnSpc>
            </a:pPr>
            <a:r>
              <a:rPr lang="en-US" sz="2962">
                <a:solidFill>
                  <a:srgbClr val="2E2E2E"/>
                </a:solidFill>
                <a:latin typeface="DM Sans"/>
                <a:ea typeface="DM Sans"/>
                <a:cs typeface="DM Sans"/>
                <a:sym typeface="DM Sans"/>
              </a:rPr>
              <a:t>racjonalne i efektywne,</a:t>
            </a:r>
          </a:p>
          <a:p>
            <a:pPr algn="l">
              <a:lnSpc>
                <a:spcPts val="4740"/>
              </a:lnSpc>
            </a:pPr>
            <a:r>
              <a:rPr lang="en-US" sz="2962">
                <a:solidFill>
                  <a:srgbClr val="2E2E2E"/>
                </a:solidFill>
                <a:latin typeface="DM Sans"/>
                <a:ea typeface="DM Sans"/>
                <a:cs typeface="DM Sans"/>
                <a:sym typeface="DM Sans"/>
              </a:rPr>
              <a:t>faktycznie poniesione w okresie realizacji projektu,</a:t>
            </a:r>
          </a:p>
          <a:p>
            <a:pPr algn="l">
              <a:lnSpc>
                <a:spcPts val="4740"/>
              </a:lnSpc>
            </a:pPr>
            <a:r>
              <a:rPr lang="en-US" sz="2962">
                <a:solidFill>
                  <a:srgbClr val="2E2E2E"/>
                </a:solidFill>
                <a:latin typeface="DM Sans"/>
                <a:ea typeface="DM Sans"/>
                <a:cs typeface="DM Sans"/>
                <a:sym typeface="DM Sans"/>
              </a:rPr>
              <a:t>udokumentowane,</a:t>
            </a:r>
          </a:p>
          <a:p>
            <a:pPr algn="l">
              <a:lnSpc>
                <a:spcPts val="4740"/>
              </a:lnSpc>
            </a:pPr>
            <a:r>
              <a:rPr lang="en-US" sz="2962">
                <a:solidFill>
                  <a:srgbClr val="2E2E2E"/>
                </a:solidFill>
                <a:latin typeface="DM Sans"/>
                <a:ea typeface="DM Sans"/>
                <a:cs typeface="DM Sans"/>
                <a:sym typeface="DM Sans"/>
              </a:rPr>
              <a:t>przewidziane w budżecie projektu/korekcie budżetu,</a:t>
            </a:r>
          </a:p>
          <a:p>
            <a:pPr algn="l">
              <a:lnSpc>
                <a:spcPts val="4740"/>
              </a:lnSpc>
            </a:pPr>
            <a:r>
              <a:rPr lang="en-US" sz="2962">
                <a:solidFill>
                  <a:srgbClr val="2E2E2E"/>
                </a:solidFill>
                <a:latin typeface="DM Sans"/>
                <a:ea typeface="DM Sans"/>
                <a:cs typeface="DM Sans"/>
                <a:sym typeface="DM Sans"/>
              </a:rPr>
              <a:t>zgodne z odrębnymi przepisami powszechnie obowiązującego prawa,</a:t>
            </a:r>
          </a:p>
          <a:p>
            <a:pPr algn="l">
              <a:lnSpc>
                <a:spcPts val="4740"/>
              </a:lnSpc>
            </a:pPr>
            <a:r>
              <a:rPr lang="en-US" sz="2962">
                <a:solidFill>
                  <a:srgbClr val="2E2E2E"/>
                </a:solidFill>
                <a:latin typeface="DM Sans"/>
                <a:ea typeface="DM Sans"/>
                <a:cs typeface="DM Sans"/>
                <a:sym typeface="DM Sans"/>
              </a:rPr>
              <a:t>zgodne ze szczegółowymi wytycznymi określonymi w Regulaminie.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0" y="8877671"/>
            <a:ext cx="18288000" cy="1409329"/>
            <a:chOff x="0" y="0"/>
            <a:chExt cx="24384000" cy="1879105"/>
          </a:xfrm>
        </p:grpSpPr>
        <p:grpSp>
          <p:nvGrpSpPr>
            <p:cNvPr id="19" name="Group 19"/>
            <p:cNvGrpSpPr/>
            <p:nvPr/>
          </p:nvGrpSpPr>
          <p:grpSpPr>
            <a:xfrm>
              <a:off x="0" y="0"/>
              <a:ext cx="24384000" cy="1879105"/>
              <a:chOff x="0" y="0"/>
              <a:chExt cx="4644571" cy="357925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4644572" cy="357925"/>
              </a:xfrm>
              <a:custGeom>
                <a:avLst/>
                <a:gdLst/>
                <a:ahLst/>
                <a:cxnLst/>
                <a:rect l="l" t="t" r="r" b="b"/>
                <a:pathLst>
                  <a:path w="4644572" h="357925">
                    <a:moveTo>
                      <a:pt x="0" y="0"/>
                    </a:moveTo>
                    <a:lnTo>
                      <a:pt x="4644572" y="0"/>
                    </a:lnTo>
                    <a:lnTo>
                      <a:pt x="4644572" y="357925"/>
                    </a:lnTo>
                    <a:lnTo>
                      <a:pt x="0" y="35792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0" y="-38100"/>
                <a:ext cx="4644571" cy="396025"/>
              </a:xfrm>
              <a:prstGeom prst="rect">
                <a:avLst/>
              </a:prstGeom>
            </p:spPr>
            <p:txBody>
              <a:bodyPr lIns="26670" tIns="26670" rIns="26670" bIns="26670" rtlCol="0" anchor="ctr"/>
              <a:lstStyle/>
              <a:p>
                <a:pPr algn="ctr">
                  <a:lnSpc>
                    <a:spcPts val="1841"/>
                  </a:lnSpc>
                </a:pPr>
                <a:endParaRPr/>
              </a:p>
            </p:txBody>
          </p:sp>
        </p:grpSp>
        <p:sp>
          <p:nvSpPr>
            <p:cNvPr id="22" name="Freeform 22"/>
            <p:cNvSpPr/>
            <p:nvPr/>
          </p:nvSpPr>
          <p:spPr>
            <a:xfrm>
              <a:off x="20923531" y="300021"/>
              <a:ext cx="3058365" cy="1261225"/>
            </a:xfrm>
            <a:custGeom>
              <a:avLst/>
              <a:gdLst/>
              <a:ahLst/>
              <a:cxnLst/>
              <a:rect l="l" t="t" r="r" b="b"/>
              <a:pathLst>
                <a:path w="3058365" h="1261225">
                  <a:moveTo>
                    <a:pt x="0" y="0"/>
                  </a:moveTo>
                  <a:lnTo>
                    <a:pt x="3058365" y="0"/>
                  </a:lnTo>
                  <a:lnTo>
                    <a:pt x="3058365" y="1261226"/>
                  </a:lnTo>
                  <a:lnTo>
                    <a:pt x="0" y="1261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t="-58781" r="-19262" b="-37111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18417218" y="657433"/>
              <a:ext cx="1886383" cy="719384"/>
            </a:xfrm>
            <a:custGeom>
              <a:avLst/>
              <a:gdLst/>
              <a:ahLst/>
              <a:cxnLst/>
              <a:rect l="l" t="t" r="r" b="b"/>
              <a:pathLst>
                <a:path w="1886383" h="719384">
                  <a:moveTo>
                    <a:pt x="0" y="0"/>
                  </a:moveTo>
                  <a:lnTo>
                    <a:pt x="1886384" y="0"/>
                  </a:lnTo>
                  <a:lnTo>
                    <a:pt x="1886384" y="719383"/>
                  </a:lnTo>
                  <a:lnTo>
                    <a:pt x="0" y="7193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 t="-23651" r="-371" b="-21928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16211036" y="302416"/>
              <a:ext cx="1586253" cy="1178273"/>
            </a:xfrm>
            <a:custGeom>
              <a:avLst/>
              <a:gdLst/>
              <a:ahLst/>
              <a:cxnLst/>
              <a:rect l="l" t="t" r="r" b="b"/>
              <a:pathLst>
                <a:path w="1586253" h="1178273">
                  <a:moveTo>
                    <a:pt x="0" y="0"/>
                  </a:moveTo>
                  <a:lnTo>
                    <a:pt x="1586253" y="0"/>
                  </a:lnTo>
                  <a:lnTo>
                    <a:pt x="1586253" y="1178273"/>
                  </a:lnTo>
                  <a:lnTo>
                    <a:pt x="0" y="1178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 l="-15306" r="-10048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402104" y="385766"/>
              <a:ext cx="3463427" cy="1143626"/>
            </a:xfrm>
            <a:custGeom>
              <a:avLst/>
              <a:gdLst/>
              <a:ahLst/>
              <a:cxnLst/>
              <a:rect l="l" t="t" r="r" b="b"/>
              <a:pathLst>
                <a:path w="3463427" h="1143626">
                  <a:moveTo>
                    <a:pt x="0" y="0"/>
                  </a:moveTo>
                  <a:lnTo>
                    <a:pt x="3463427" y="0"/>
                  </a:lnTo>
                  <a:lnTo>
                    <a:pt x="3463427" y="1143626"/>
                  </a:lnTo>
                  <a:lnTo>
                    <a:pt x="0" y="1143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4195036" y="354507"/>
              <a:ext cx="1645399" cy="1235206"/>
            </a:xfrm>
            <a:custGeom>
              <a:avLst/>
              <a:gdLst/>
              <a:ahLst/>
              <a:cxnLst/>
              <a:rect l="l" t="t" r="r" b="b"/>
              <a:pathLst>
                <a:path w="1645399" h="1235206">
                  <a:moveTo>
                    <a:pt x="0" y="0"/>
                  </a:moveTo>
                  <a:lnTo>
                    <a:pt x="1645399" y="0"/>
                  </a:lnTo>
                  <a:lnTo>
                    <a:pt x="1645399" y="1235206"/>
                  </a:lnTo>
                  <a:lnTo>
                    <a:pt x="0" y="12352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27" name="Freeform 27"/>
            <p:cNvSpPr/>
            <p:nvPr/>
          </p:nvSpPr>
          <p:spPr>
            <a:xfrm>
              <a:off x="6169940" y="460996"/>
              <a:ext cx="2140672" cy="1055205"/>
            </a:xfrm>
            <a:custGeom>
              <a:avLst/>
              <a:gdLst/>
              <a:ahLst/>
              <a:cxnLst/>
              <a:rect l="l" t="t" r="r" b="b"/>
              <a:pathLst>
                <a:path w="2140672" h="1055205">
                  <a:moveTo>
                    <a:pt x="0" y="0"/>
                  </a:moveTo>
                  <a:lnTo>
                    <a:pt x="2140673" y="0"/>
                  </a:lnTo>
                  <a:lnTo>
                    <a:pt x="2140673" y="1055205"/>
                  </a:lnTo>
                  <a:lnTo>
                    <a:pt x="0" y="10552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8734908" y="628858"/>
              <a:ext cx="6605002" cy="6909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96"/>
                </a:lnSpc>
              </a:pPr>
              <a:r>
                <a:rPr lang="en-US" sz="931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SFINANSOWANO ZE ŚRODKÓW NARODOWEGO INSTYTUTU WOLNOŚCI - CENTRUM ROZWOJU SPOŁECZEŃSTWA OBYWATELSKIEGO </a:t>
              </a:r>
              <a:r>
                <a:rPr lang="en-US" sz="93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 RAMACH RZĄDOWEGO PROGRAMU WSPARCIA ORGANIZACJI POZARZĄDOWYCH MOC MAŁYCH SPOŁECZNOŚCI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1280160" y="426068"/>
            <a:ext cx="14026896" cy="1635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46"/>
              </a:lnSpc>
            </a:pPr>
            <a:r>
              <a:rPr lang="en-US" sz="5605" b="1">
                <a:solidFill>
                  <a:srgbClr val="4E7B4D"/>
                </a:solidFill>
                <a:latin typeface="Canva Sans Medium"/>
                <a:ea typeface="Canva Sans Medium"/>
                <a:cs typeface="Canva Sans Medium"/>
                <a:sym typeface="Canva Sans Medium"/>
              </a:rPr>
              <a:t>Koszty administracyjne w tym koszty na koordynację</a:t>
            </a:r>
          </a:p>
        </p:txBody>
      </p:sp>
      <p:sp>
        <p:nvSpPr>
          <p:cNvPr id="4" name="Freeform 4"/>
          <p:cNvSpPr/>
          <p:nvPr/>
        </p:nvSpPr>
        <p:spPr>
          <a:xfrm>
            <a:off x="1085850" y="2143125"/>
            <a:ext cx="1752600" cy="219075"/>
          </a:xfrm>
          <a:custGeom>
            <a:avLst/>
            <a:gdLst/>
            <a:ahLst/>
            <a:cxnLst/>
            <a:rect l="l" t="t" r="r" b="b"/>
            <a:pathLst>
              <a:path w="1752600" h="219075">
                <a:moveTo>
                  <a:pt x="0" y="0"/>
                </a:moveTo>
                <a:lnTo>
                  <a:pt x="1752600" y="0"/>
                </a:lnTo>
                <a:lnTo>
                  <a:pt x="175260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>
            <a:off x="1085850" y="2571750"/>
            <a:ext cx="15897225" cy="3648075"/>
          </a:xfrm>
          <a:custGeom>
            <a:avLst/>
            <a:gdLst/>
            <a:ahLst/>
            <a:cxnLst/>
            <a:rect l="l" t="t" r="r" b="b"/>
            <a:pathLst>
              <a:path w="15897225" h="3648075">
                <a:moveTo>
                  <a:pt x="0" y="0"/>
                </a:moveTo>
                <a:lnTo>
                  <a:pt x="15897225" y="0"/>
                </a:lnTo>
                <a:lnTo>
                  <a:pt x="15897225" y="3648075"/>
                </a:lnTo>
                <a:lnTo>
                  <a:pt x="0" y="36480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TextBox 6"/>
          <p:cNvSpPr txBox="1"/>
          <p:nvPr/>
        </p:nvSpPr>
        <p:spPr>
          <a:xfrm>
            <a:off x="1536192" y="2697671"/>
            <a:ext cx="4974336" cy="447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54"/>
              </a:lnSpc>
            </a:pPr>
            <a:r>
              <a:rPr lang="en-US" sz="2962" b="1">
                <a:solidFill>
                  <a:srgbClr val="F4F4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Organizacja pozarządowa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72768" y="3759518"/>
            <a:ext cx="13423392" cy="1342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39604" lvl="1" indent="-319802" algn="l">
              <a:lnSpc>
                <a:spcPts val="3554"/>
              </a:lnSpc>
              <a:buFont typeface="Arial"/>
              <a:buChar char="•"/>
            </a:pPr>
            <a:r>
              <a:rPr lang="en-US" sz="2962">
                <a:solidFill>
                  <a:srgbClr val="2A2A2A"/>
                </a:solidFill>
                <a:latin typeface="Canva Sans"/>
                <a:ea typeface="Canva Sans"/>
                <a:cs typeface="Canva Sans"/>
                <a:sym typeface="Canva Sans"/>
              </a:rPr>
              <a:t>W przypadku wniosku składanego przez organizację pozarządową limit wynagrodzenia dla osoby koordynującej wynosi </a:t>
            </a:r>
            <a:r>
              <a:rPr lang="en-US" sz="2962" b="1">
                <a:solidFill>
                  <a:srgbClr val="2A2A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1200,00 zł</a:t>
            </a:r>
            <a:r>
              <a:rPr lang="en-US" sz="2962">
                <a:solidFill>
                  <a:srgbClr val="2A2A2A"/>
                </a:solidFill>
                <a:latin typeface="Canva Sans"/>
                <a:ea typeface="Canva Sans"/>
                <a:cs typeface="Canva Sans"/>
                <a:sym typeface="Canva Sans"/>
              </a:rPr>
              <a:t> a limit na księgowość wynosi </a:t>
            </a:r>
            <a:r>
              <a:rPr lang="en-US" sz="2962" b="1">
                <a:solidFill>
                  <a:srgbClr val="2A2A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600,00 zł</a:t>
            </a:r>
            <a:r>
              <a:rPr lang="en-US" sz="2962">
                <a:solidFill>
                  <a:srgbClr val="2A2A2A"/>
                </a:solidFill>
                <a:latin typeface="Canva Sans"/>
                <a:ea typeface="Canva Sans"/>
                <a:cs typeface="Canva Sans"/>
                <a:sym typeface="Canva Sans"/>
              </a:rPr>
              <a:t>. </a:t>
            </a:r>
          </a:p>
        </p:txBody>
      </p:sp>
      <p:sp>
        <p:nvSpPr>
          <p:cNvPr id="8" name="Freeform 8"/>
          <p:cNvSpPr/>
          <p:nvPr/>
        </p:nvSpPr>
        <p:spPr>
          <a:xfrm>
            <a:off x="1085850" y="6429375"/>
            <a:ext cx="15897225" cy="2362200"/>
          </a:xfrm>
          <a:custGeom>
            <a:avLst/>
            <a:gdLst/>
            <a:ahLst/>
            <a:cxnLst/>
            <a:rect l="l" t="t" r="r" b="b"/>
            <a:pathLst>
              <a:path w="15897225" h="2362200">
                <a:moveTo>
                  <a:pt x="0" y="0"/>
                </a:moveTo>
                <a:lnTo>
                  <a:pt x="15897225" y="0"/>
                </a:lnTo>
                <a:lnTo>
                  <a:pt x="15897225" y="2362200"/>
                </a:lnTo>
                <a:lnTo>
                  <a:pt x="0" y="23622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9" name="TextBox 9"/>
          <p:cNvSpPr txBox="1"/>
          <p:nvPr/>
        </p:nvSpPr>
        <p:spPr>
          <a:xfrm>
            <a:off x="1536192" y="6545008"/>
            <a:ext cx="3584448" cy="447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54"/>
              </a:lnSpc>
            </a:pPr>
            <a:r>
              <a:rPr lang="en-US" sz="2962" b="1">
                <a:solidFill>
                  <a:srgbClr val="F4F4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Grupa nieformalna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72768" y="7432167"/>
            <a:ext cx="12198096" cy="895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39604" lvl="1" indent="-319802" algn="l">
              <a:lnSpc>
                <a:spcPts val="3554"/>
              </a:lnSpc>
              <a:buFont typeface="Arial"/>
              <a:buChar char="•"/>
            </a:pPr>
            <a:r>
              <a:rPr lang="en-US" sz="2962">
                <a:solidFill>
                  <a:srgbClr val="2A2A2A"/>
                </a:solidFill>
                <a:latin typeface="Canva Sans"/>
                <a:ea typeface="Canva Sans"/>
                <a:cs typeface="Canva Sans"/>
                <a:sym typeface="Canva Sans"/>
              </a:rPr>
              <a:t>W przypadku wniosku składanego przez grupę nieformalną limit wynosi </a:t>
            </a:r>
            <a:r>
              <a:rPr lang="en-US" sz="2962" b="1">
                <a:solidFill>
                  <a:srgbClr val="2A2A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500,00 zł</a:t>
            </a:r>
            <a:r>
              <a:rPr lang="en-US" sz="2962">
                <a:solidFill>
                  <a:srgbClr val="2A2A2A"/>
                </a:solidFill>
                <a:latin typeface="Canva Sans"/>
                <a:ea typeface="Canva Sans"/>
                <a:cs typeface="Canva Sans"/>
                <a:sym typeface="Canva Sans"/>
              </a:rPr>
              <a:t> dla osoby koordynującej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0" y="8877671"/>
            <a:ext cx="18288000" cy="1409329"/>
            <a:chOff x="0" y="0"/>
            <a:chExt cx="24384000" cy="1879105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24384000" cy="1879105"/>
              <a:chOff x="0" y="0"/>
              <a:chExt cx="4644571" cy="35792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4644572" cy="357925"/>
              </a:xfrm>
              <a:custGeom>
                <a:avLst/>
                <a:gdLst/>
                <a:ahLst/>
                <a:cxnLst/>
                <a:rect l="l" t="t" r="r" b="b"/>
                <a:pathLst>
                  <a:path w="4644572" h="357925">
                    <a:moveTo>
                      <a:pt x="0" y="0"/>
                    </a:moveTo>
                    <a:lnTo>
                      <a:pt x="4644572" y="0"/>
                    </a:lnTo>
                    <a:lnTo>
                      <a:pt x="4644572" y="357925"/>
                    </a:lnTo>
                    <a:lnTo>
                      <a:pt x="0" y="35792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38100"/>
                <a:ext cx="4644571" cy="396025"/>
              </a:xfrm>
              <a:prstGeom prst="rect">
                <a:avLst/>
              </a:prstGeom>
            </p:spPr>
            <p:txBody>
              <a:bodyPr lIns="26670" tIns="26670" rIns="26670" bIns="26670" rtlCol="0" anchor="ctr"/>
              <a:lstStyle/>
              <a:p>
                <a:pPr algn="ctr">
                  <a:lnSpc>
                    <a:spcPts val="1841"/>
                  </a:lnSpc>
                </a:pPr>
                <a:endParaRPr/>
              </a:p>
            </p:txBody>
          </p:sp>
        </p:grpSp>
        <p:sp>
          <p:nvSpPr>
            <p:cNvPr id="15" name="Freeform 15"/>
            <p:cNvSpPr/>
            <p:nvPr/>
          </p:nvSpPr>
          <p:spPr>
            <a:xfrm>
              <a:off x="20923531" y="300021"/>
              <a:ext cx="3058365" cy="1261225"/>
            </a:xfrm>
            <a:custGeom>
              <a:avLst/>
              <a:gdLst/>
              <a:ahLst/>
              <a:cxnLst/>
              <a:rect l="l" t="t" r="r" b="b"/>
              <a:pathLst>
                <a:path w="3058365" h="1261225">
                  <a:moveTo>
                    <a:pt x="0" y="0"/>
                  </a:moveTo>
                  <a:lnTo>
                    <a:pt x="3058365" y="0"/>
                  </a:lnTo>
                  <a:lnTo>
                    <a:pt x="3058365" y="1261226"/>
                  </a:lnTo>
                  <a:lnTo>
                    <a:pt x="0" y="1261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58781" r="-19262" b="-37111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8417218" y="657433"/>
              <a:ext cx="1886383" cy="719384"/>
            </a:xfrm>
            <a:custGeom>
              <a:avLst/>
              <a:gdLst/>
              <a:ahLst/>
              <a:cxnLst/>
              <a:rect l="l" t="t" r="r" b="b"/>
              <a:pathLst>
                <a:path w="1886383" h="719384">
                  <a:moveTo>
                    <a:pt x="0" y="0"/>
                  </a:moveTo>
                  <a:lnTo>
                    <a:pt x="1886384" y="0"/>
                  </a:lnTo>
                  <a:lnTo>
                    <a:pt x="1886384" y="719383"/>
                  </a:lnTo>
                  <a:lnTo>
                    <a:pt x="0" y="7193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23651" r="-371" b="-21928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16211036" y="302416"/>
              <a:ext cx="1586253" cy="1178273"/>
            </a:xfrm>
            <a:custGeom>
              <a:avLst/>
              <a:gdLst/>
              <a:ahLst/>
              <a:cxnLst/>
              <a:rect l="l" t="t" r="r" b="b"/>
              <a:pathLst>
                <a:path w="1586253" h="1178273">
                  <a:moveTo>
                    <a:pt x="0" y="0"/>
                  </a:moveTo>
                  <a:lnTo>
                    <a:pt x="1586253" y="0"/>
                  </a:lnTo>
                  <a:lnTo>
                    <a:pt x="1586253" y="1178273"/>
                  </a:lnTo>
                  <a:lnTo>
                    <a:pt x="0" y="1178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15306" r="-10048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402104" y="385766"/>
              <a:ext cx="3463427" cy="1143626"/>
            </a:xfrm>
            <a:custGeom>
              <a:avLst/>
              <a:gdLst/>
              <a:ahLst/>
              <a:cxnLst/>
              <a:rect l="l" t="t" r="r" b="b"/>
              <a:pathLst>
                <a:path w="3463427" h="1143626">
                  <a:moveTo>
                    <a:pt x="0" y="0"/>
                  </a:moveTo>
                  <a:lnTo>
                    <a:pt x="3463427" y="0"/>
                  </a:lnTo>
                  <a:lnTo>
                    <a:pt x="3463427" y="1143626"/>
                  </a:lnTo>
                  <a:lnTo>
                    <a:pt x="0" y="1143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4195036" y="354507"/>
              <a:ext cx="1645399" cy="1235206"/>
            </a:xfrm>
            <a:custGeom>
              <a:avLst/>
              <a:gdLst/>
              <a:ahLst/>
              <a:cxnLst/>
              <a:rect l="l" t="t" r="r" b="b"/>
              <a:pathLst>
                <a:path w="1645399" h="1235206">
                  <a:moveTo>
                    <a:pt x="0" y="0"/>
                  </a:moveTo>
                  <a:lnTo>
                    <a:pt x="1645399" y="0"/>
                  </a:lnTo>
                  <a:lnTo>
                    <a:pt x="1645399" y="1235206"/>
                  </a:lnTo>
                  <a:lnTo>
                    <a:pt x="0" y="12352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6169940" y="460996"/>
              <a:ext cx="2140672" cy="1055205"/>
            </a:xfrm>
            <a:custGeom>
              <a:avLst/>
              <a:gdLst/>
              <a:ahLst/>
              <a:cxnLst/>
              <a:rect l="l" t="t" r="r" b="b"/>
              <a:pathLst>
                <a:path w="2140672" h="1055205">
                  <a:moveTo>
                    <a:pt x="0" y="0"/>
                  </a:moveTo>
                  <a:lnTo>
                    <a:pt x="2140673" y="0"/>
                  </a:lnTo>
                  <a:lnTo>
                    <a:pt x="2140673" y="1055205"/>
                  </a:lnTo>
                  <a:lnTo>
                    <a:pt x="0" y="10552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8734908" y="628858"/>
              <a:ext cx="6605002" cy="6909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96"/>
                </a:lnSpc>
              </a:pPr>
              <a:r>
                <a:rPr lang="en-US" sz="931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SFINANSOWANO ZE ŚRODKÓW NARODOWEGO INSTYTUTU WOLNOŚCI - CENTRUM ROZWOJU SPOŁECZEŃSTWA OBYWATELSKIEGO </a:t>
              </a:r>
              <a:r>
                <a:rPr lang="en-US" sz="93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 RAMACH RZĄDOWEGO PROGRAMU WSPARCIA ORGANIZACJI POZARZĄDOWYCH MOC MAŁYCH SPOŁECZNOŚCI</a:t>
              </a: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>
            <a:off x="0" y="9429750"/>
            <a:ext cx="18288000" cy="857250"/>
          </a:xfrm>
          <a:custGeom>
            <a:avLst/>
            <a:gdLst/>
            <a:ahLst/>
            <a:cxnLst/>
            <a:rect l="l" t="t" r="r" b="b"/>
            <a:pathLst>
              <a:path w="18288000" h="857250">
                <a:moveTo>
                  <a:pt x="0" y="0"/>
                </a:moveTo>
                <a:lnTo>
                  <a:pt x="18288000" y="0"/>
                </a:lnTo>
                <a:lnTo>
                  <a:pt x="18288000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TextBox 4"/>
          <p:cNvSpPr txBox="1"/>
          <p:nvPr/>
        </p:nvSpPr>
        <p:spPr>
          <a:xfrm>
            <a:off x="4846320" y="483001"/>
            <a:ext cx="8997696" cy="614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07"/>
              </a:lnSpc>
            </a:pPr>
            <a:r>
              <a:rPr lang="en-US" sz="3576">
                <a:solidFill>
                  <a:srgbClr val="3C7714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Wsparcie oferowane przez Operatorów</a:t>
            </a:r>
          </a:p>
        </p:txBody>
      </p:sp>
      <p:sp>
        <p:nvSpPr>
          <p:cNvPr id="5" name="Freeform 5"/>
          <p:cNvSpPr/>
          <p:nvPr/>
        </p:nvSpPr>
        <p:spPr>
          <a:xfrm>
            <a:off x="8486775" y="1066800"/>
            <a:ext cx="1314450" cy="438150"/>
          </a:xfrm>
          <a:custGeom>
            <a:avLst/>
            <a:gdLst/>
            <a:ahLst/>
            <a:cxnLst/>
            <a:rect l="l" t="t" r="r" b="b"/>
            <a:pathLst>
              <a:path w="1314450" h="438150">
                <a:moveTo>
                  <a:pt x="0" y="0"/>
                </a:moveTo>
                <a:lnTo>
                  <a:pt x="1314450" y="0"/>
                </a:lnTo>
                <a:lnTo>
                  <a:pt x="1314450" y="438150"/>
                </a:lnTo>
                <a:lnTo>
                  <a:pt x="0" y="4381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Freeform 6"/>
          <p:cNvSpPr/>
          <p:nvPr/>
        </p:nvSpPr>
        <p:spPr>
          <a:xfrm>
            <a:off x="1085850" y="1924050"/>
            <a:ext cx="16116300" cy="2152650"/>
          </a:xfrm>
          <a:custGeom>
            <a:avLst/>
            <a:gdLst/>
            <a:ahLst/>
            <a:cxnLst/>
            <a:rect l="l" t="t" r="r" b="b"/>
            <a:pathLst>
              <a:path w="16116300" h="2152650">
                <a:moveTo>
                  <a:pt x="0" y="0"/>
                </a:moveTo>
                <a:lnTo>
                  <a:pt x="16116300" y="0"/>
                </a:lnTo>
                <a:lnTo>
                  <a:pt x="16116300" y="2152650"/>
                </a:lnTo>
                <a:lnTo>
                  <a:pt x="0" y="21526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7" name="Freeform 7"/>
          <p:cNvSpPr/>
          <p:nvPr/>
        </p:nvSpPr>
        <p:spPr>
          <a:xfrm>
            <a:off x="866775" y="1495425"/>
            <a:ext cx="1095375" cy="1076325"/>
          </a:xfrm>
          <a:custGeom>
            <a:avLst/>
            <a:gdLst/>
            <a:ahLst/>
            <a:cxnLst/>
            <a:rect l="l" t="t" r="r" b="b"/>
            <a:pathLst>
              <a:path w="1095375" h="1076325">
                <a:moveTo>
                  <a:pt x="0" y="0"/>
                </a:moveTo>
                <a:lnTo>
                  <a:pt x="1095375" y="0"/>
                </a:lnTo>
                <a:lnTo>
                  <a:pt x="1095375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8" name="Freeform 8"/>
          <p:cNvSpPr/>
          <p:nvPr/>
        </p:nvSpPr>
        <p:spPr>
          <a:xfrm>
            <a:off x="1085850" y="1714500"/>
            <a:ext cx="657225" cy="647700"/>
          </a:xfrm>
          <a:custGeom>
            <a:avLst/>
            <a:gdLst/>
            <a:ahLst/>
            <a:cxnLst/>
            <a:rect l="l" t="t" r="r" b="b"/>
            <a:pathLst>
              <a:path w="657225" h="647700">
                <a:moveTo>
                  <a:pt x="0" y="0"/>
                </a:moveTo>
                <a:lnTo>
                  <a:pt x="657225" y="0"/>
                </a:lnTo>
                <a:lnTo>
                  <a:pt x="65722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9" name="Freeform 9"/>
          <p:cNvSpPr/>
          <p:nvPr/>
        </p:nvSpPr>
        <p:spPr>
          <a:xfrm>
            <a:off x="1733550" y="1495425"/>
            <a:ext cx="5238750" cy="866775"/>
          </a:xfrm>
          <a:custGeom>
            <a:avLst/>
            <a:gdLst/>
            <a:ahLst/>
            <a:cxnLst/>
            <a:rect l="l" t="t" r="r" b="b"/>
            <a:pathLst>
              <a:path w="5238750" h="866775">
                <a:moveTo>
                  <a:pt x="0" y="0"/>
                </a:moveTo>
                <a:lnTo>
                  <a:pt x="5238750" y="0"/>
                </a:lnTo>
                <a:lnTo>
                  <a:pt x="5238750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0" name="TextBox 10"/>
          <p:cNvSpPr txBox="1"/>
          <p:nvPr/>
        </p:nvSpPr>
        <p:spPr>
          <a:xfrm>
            <a:off x="2011680" y="1731008"/>
            <a:ext cx="3127248" cy="4714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40"/>
              </a:lnSpc>
            </a:pPr>
            <a:r>
              <a:rPr lang="en-US" sz="2814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Na etapie naboru</a:t>
            </a:r>
          </a:p>
        </p:txBody>
      </p:sp>
      <p:sp>
        <p:nvSpPr>
          <p:cNvPr id="11" name="Freeform 11"/>
          <p:cNvSpPr/>
          <p:nvPr/>
        </p:nvSpPr>
        <p:spPr>
          <a:xfrm>
            <a:off x="1952625" y="2571750"/>
            <a:ext cx="447675" cy="428625"/>
          </a:xfrm>
          <a:custGeom>
            <a:avLst/>
            <a:gdLst/>
            <a:ahLst/>
            <a:cxnLst/>
            <a:rect l="l" t="t" r="r" b="b"/>
            <a:pathLst>
              <a:path w="447675" h="428625">
                <a:moveTo>
                  <a:pt x="0" y="0"/>
                </a:moveTo>
                <a:lnTo>
                  <a:pt x="447675" y="0"/>
                </a:lnTo>
                <a:lnTo>
                  <a:pt x="44767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2" name="Freeform 12"/>
          <p:cNvSpPr/>
          <p:nvPr/>
        </p:nvSpPr>
        <p:spPr>
          <a:xfrm>
            <a:off x="1952625" y="3000375"/>
            <a:ext cx="447675" cy="647700"/>
          </a:xfrm>
          <a:custGeom>
            <a:avLst/>
            <a:gdLst/>
            <a:ahLst/>
            <a:cxnLst/>
            <a:rect l="l" t="t" r="r" b="b"/>
            <a:pathLst>
              <a:path w="447675" h="647700">
                <a:moveTo>
                  <a:pt x="0" y="0"/>
                </a:moveTo>
                <a:lnTo>
                  <a:pt x="447675" y="0"/>
                </a:lnTo>
                <a:lnTo>
                  <a:pt x="44767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3" name="Freeform 13"/>
          <p:cNvSpPr/>
          <p:nvPr/>
        </p:nvSpPr>
        <p:spPr>
          <a:xfrm>
            <a:off x="1085850" y="4495800"/>
            <a:ext cx="16116300" cy="4505325"/>
          </a:xfrm>
          <a:custGeom>
            <a:avLst/>
            <a:gdLst/>
            <a:ahLst/>
            <a:cxnLst/>
            <a:rect l="l" t="t" r="r" b="b"/>
            <a:pathLst>
              <a:path w="16116300" h="4505325">
                <a:moveTo>
                  <a:pt x="0" y="0"/>
                </a:moveTo>
                <a:lnTo>
                  <a:pt x="16116300" y="0"/>
                </a:lnTo>
                <a:lnTo>
                  <a:pt x="16116300" y="4505325"/>
                </a:lnTo>
                <a:lnTo>
                  <a:pt x="0" y="450532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4" name="Freeform 14"/>
          <p:cNvSpPr/>
          <p:nvPr/>
        </p:nvSpPr>
        <p:spPr>
          <a:xfrm>
            <a:off x="866775" y="4067175"/>
            <a:ext cx="1095375" cy="1076325"/>
          </a:xfrm>
          <a:custGeom>
            <a:avLst/>
            <a:gdLst/>
            <a:ahLst/>
            <a:cxnLst/>
            <a:rect l="l" t="t" r="r" b="b"/>
            <a:pathLst>
              <a:path w="1095375" h="1076325">
                <a:moveTo>
                  <a:pt x="0" y="0"/>
                </a:moveTo>
                <a:lnTo>
                  <a:pt x="1095375" y="0"/>
                </a:lnTo>
                <a:lnTo>
                  <a:pt x="1095375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5" name="Freeform 15"/>
          <p:cNvSpPr/>
          <p:nvPr/>
        </p:nvSpPr>
        <p:spPr>
          <a:xfrm>
            <a:off x="1085850" y="4286250"/>
            <a:ext cx="657225" cy="647700"/>
          </a:xfrm>
          <a:custGeom>
            <a:avLst/>
            <a:gdLst/>
            <a:ahLst/>
            <a:cxnLst/>
            <a:rect l="l" t="t" r="r" b="b"/>
            <a:pathLst>
              <a:path w="657225" h="647700">
                <a:moveTo>
                  <a:pt x="0" y="0"/>
                </a:moveTo>
                <a:lnTo>
                  <a:pt x="657225" y="0"/>
                </a:lnTo>
                <a:lnTo>
                  <a:pt x="65722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6" name="Freeform 16"/>
          <p:cNvSpPr/>
          <p:nvPr/>
        </p:nvSpPr>
        <p:spPr>
          <a:xfrm>
            <a:off x="1733550" y="4286250"/>
            <a:ext cx="6981825" cy="857250"/>
          </a:xfrm>
          <a:custGeom>
            <a:avLst/>
            <a:gdLst/>
            <a:ahLst/>
            <a:cxnLst/>
            <a:rect l="l" t="t" r="r" b="b"/>
            <a:pathLst>
              <a:path w="6981825" h="857250">
                <a:moveTo>
                  <a:pt x="0" y="0"/>
                </a:moveTo>
                <a:lnTo>
                  <a:pt x="6981825" y="0"/>
                </a:lnTo>
                <a:lnTo>
                  <a:pt x="698182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7" name="TextBox 17"/>
          <p:cNvSpPr txBox="1"/>
          <p:nvPr/>
        </p:nvSpPr>
        <p:spPr>
          <a:xfrm>
            <a:off x="2011680" y="4364480"/>
            <a:ext cx="4846320" cy="471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40"/>
              </a:lnSpc>
            </a:pPr>
            <a:r>
              <a:rPr lang="en-US" sz="2814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W czasie realizacji działań</a:t>
            </a:r>
          </a:p>
        </p:txBody>
      </p:sp>
      <p:sp>
        <p:nvSpPr>
          <p:cNvPr id="18" name="Freeform 18"/>
          <p:cNvSpPr/>
          <p:nvPr/>
        </p:nvSpPr>
        <p:spPr>
          <a:xfrm>
            <a:off x="1952625" y="5143500"/>
            <a:ext cx="447675" cy="647700"/>
          </a:xfrm>
          <a:custGeom>
            <a:avLst/>
            <a:gdLst/>
            <a:ahLst/>
            <a:cxnLst/>
            <a:rect l="l" t="t" r="r" b="b"/>
            <a:pathLst>
              <a:path w="447675" h="647700">
                <a:moveTo>
                  <a:pt x="0" y="0"/>
                </a:moveTo>
                <a:lnTo>
                  <a:pt x="447675" y="0"/>
                </a:lnTo>
                <a:lnTo>
                  <a:pt x="44767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9" name="Freeform 19"/>
          <p:cNvSpPr/>
          <p:nvPr/>
        </p:nvSpPr>
        <p:spPr>
          <a:xfrm>
            <a:off x="1952625" y="5781675"/>
            <a:ext cx="447675" cy="438150"/>
          </a:xfrm>
          <a:custGeom>
            <a:avLst/>
            <a:gdLst/>
            <a:ahLst/>
            <a:cxnLst/>
            <a:rect l="l" t="t" r="r" b="b"/>
            <a:pathLst>
              <a:path w="447675" h="438150">
                <a:moveTo>
                  <a:pt x="0" y="0"/>
                </a:moveTo>
                <a:lnTo>
                  <a:pt x="447675" y="0"/>
                </a:lnTo>
                <a:lnTo>
                  <a:pt x="447675" y="438150"/>
                </a:lnTo>
                <a:lnTo>
                  <a:pt x="0" y="438150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0" name="Freeform 20"/>
          <p:cNvSpPr/>
          <p:nvPr/>
        </p:nvSpPr>
        <p:spPr>
          <a:xfrm>
            <a:off x="1952625" y="6429375"/>
            <a:ext cx="447675" cy="428625"/>
          </a:xfrm>
          <a:custGeom>
            <a:avLst/>
            <a:gdLst/>
            <a:ahLst/>
            <a:cxnLst/>
            <a:rect l="l" t="t" r="r" b="b"/>
            <a:pathLst>
              <a:path w="447675" h="428625">
                <a:moveTo>
                  <a:pt x="0" y="0"/>
                </a:moveTo>
                <a:lnTo>
                  <a:pt x="447675" y="0"/>
                </a:lnTo>
                <a:lnTo>
                  <a:pt x="44767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1" name="Freeform 21"/>
          <p:cNvSpPr/>
          <p:nvPr/>
        </p:nvSpPr>
        <p:spPr>
          <a:xfrm>
            <a:off x="1952625" y="6858000"/>
            <a:ext cx="447675" cy="647700"/>
          </a:xfrm>
          <a:custGeom>
            <a:avLst/>
            <a:gdLst/>
            <a:ahLst/>
            <a:cxnLst/>
            <a:rect l="l" t="t" r="r" b="b"/>
            <a:pathLst>
              <a:path w="447675" h="647700">
                <a:moveTo>
                  <a:pt x="0" y="0"/>
                </a:moveTo>
                <a:lnTo>
                  <a:pt x="447675" y="0"/>
                </a:lnTo>
                <a:lnTo>
                  <a:pt x="44767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2" name="Freeform 22"/>
          <p:cNvSpPr/>
          <p:nvPr/>
        </p:nvSpPr>
        <p:spPr>
          <a:xfrm>
            <a:off x="1952625" y="7496175"/>
            <a:ext cx="447675" cy="438150"/>
          </a:xfrm>
          <a:custGeom>
            <a:avLst/>
            <a:gdLst/>
            <a:ahLst/>
            <a:cxnLst/>
            <a:rect l="l" t="t" r="r" b="b"/>
            <a:pathLst>
              <a:path w="447675" h="438150">
                <a:moveTo>
                  <a:pt x="0" y="0"/>
                </a:moveTo>
                <a:lnTo>
                  <a:pt x="447675" y="0"/>
                </a:lnTo>
                <a:lnTo>
                  <a:pt x="447675" y="438150"/>
                </a:lnTo>
                <a:lnTo>
                  <a:pt x="0" y="438150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3" name="Freeform 23"/>
          <p:cNvSpPr/>
          <p:nvPr/>
        </p:nvSpPr>
        <p:spPr>
          <a:xfrm>
            <a:off x="1952625" y="8143875"/>
            <a:ext cx="447675" cy="428625"/>
          </a:xfrm>
          <a:custGeom>
            <a:avLst/>
            <a:gdLst/>
            <a:ahLst/>
            <a:cxnLst/>
            <a:rect l="l" t="t" r="r" b="b"/>
            <a:pathLst>
              <a:path w="447675" h="428625">
                <a:moveTo>
                  <a:pt x="0" y="0"/>
                </a:moveTo>
                <a:lnTo>
                  <a:pt x="447675" y="0"/>
                </a:lnTo>
                <a:lnTo>
                  <a:pt x="44767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4" name="TextBox 24"/>
          <p:cNvSpPr txBox="1"/>
          <p:nvPr/>
        </p:nvSpPr>
        <p:spPr>
          <a:xfrm>
            <a:off x="2505456" y="2615994"/>
            <a:ext cx="6748272" cy="885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15"/>
              </a:lnSpc>
            </a:pPr>
            <a:r>
              <a:rPr lang="en-US" sz="2259">
                <a:solidFill>
                  <a:srgbClr val="2E2E2E"/>
                </a:solidFill>
                <a:latin typeface="DM Sans"/>
                <a:ea typeface="DM Sans"/>
                <a:cs typeface="DM Sans"/>
                <a:sym typeface="DM Sans"/>
              </a:rPr>
              <a:t>Organizacja spotkań animacyjno – informacyjnych</a:t>
            </a:r>
          </a:p>
          <a:p>
            <a:pPr algn="l">
              <a:lnSpc>
                <a:spcPts val="3615"/>
              </a:lnSpc>
            </a:pPr>
            <a:r>
              <a:rPr lang="en-US" sz="2259">
                <a:solidFill>
                  <a:srgbClr val="2E2E2E"/>
                </a:solidFill>
                <a:latin typeface="DM Sans"/>
                <a:ea typeface="DM Sans"/>
                <a:cs typeface="DM Sans"/>
                <a:sym typeface="DM Sans"/>
              </a:rPr>
              <a:t>Doradztwo i konsultacje indywidualne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505456" y="5258324"/>
            <a:ext cx="6675120" cy="31549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18"/>
              </a:lnSpc>
            </a:pPr>
            <a:r>
              <a:rPr lang="en-US" sz="2343">
                <a:solidFill>
                  <a:srgbClr val="2E2E2E"/>
                </a:solidFill>
                <a:latin typeface="DM Sans"/>
                <a:ea typeface="DM Sans"/>
                <a:cs typeface="DM Sans"/>
                <a:sym typeface="DM Sans"/>
              </a:rPr>
              <a:t>Wsparcie przez specjalistów</a:t>
            </a:r>
          </a:p>
          <a:p>
            <a:pPr algn="l">
              <a:lnSpc>
                <a:spcPts val="4218"/>
              </a:lnSpc>
            </a:pPr>
            <a:r>
              <a:rPr lang="en-US" sz="2343">
                <a:solidFill>
                  <a:srgbClr val="2E2E2E"/>
                </a:solidFill>
                <a:latin typeface="DM Sans"/>
                <a:ea typeface="DM Sans"/>
                <a:cs typeface="DM Sans"/>
                <a:sym typeface="DM Sans"/>
              </a:rPr>
              <a:t>Szkolenia wstępne i specjalistyczne</a:t>
            </a:r>
          </a:p>
          <a:p>
            <a:pPr algn="l">
              <a:lnSpc>
                <a:spcPts val="4218"/>
              </a:lnSpc>
            </a:pPr>
            <a:r>
              <a:rPr lang="en-US" sz="2343">
                <a:solidFill>
                  <a:srgbClr val="2E2E2E"/>
                </a:solidFill>
                <a:latin typeface="DM Sans"/>
                <a:ea typeface="DM Sans"/>
                <a:cs typeface="DM Sans"/>
                <a:sym typeface="DM Sans"/>
              </a:rPr>
              <a:t>Promocja działań przez portale społecznościowe</a:t>
            </a:r>
          </a:p>
          <a:p>
            <a:pPr algn="l">
              <a:lnSpc>
                <a:spcPts val="4218"/>
              </a:lnSpc>
            </a:pPr>
            <a:r>
              <a:rPr lang="en-US" sz="2343">
                <a:solidFill>
                  <a:srgbClr val="2E2E2E"/>
                </a:solidFill>
                <a:latin typeface="DM Sans"/>
                <a:ea typeface="DM Sans"/>
                <a:cs typeface="DM Sans"/>
                <a:sym typeface="DM Sans"/>
              </a:rPr>
              <a:t>Sieciowanie organizatorów mikro działań</a:t>
            </a:r>
          </a:p>
          <a:p>
            <a:pPr algn="l">
              <a:lnSpc>
                <a:spcPts val="4218"/>
              </a:lnSpc>
            </a:pPr>
            <a:r>
              <a:rPr lang="en-US" sz="2343">
                <a:solidFill>
                  <a:srgbClr val="2E2E2E"/>
                </a:solidFill>
                <a:latin typeface="DM Sans"/>
                <a:ea typeface="DM Sans"/>
                <a:cs typeface="DM Sans"/>
                <a:sym typeface="DM Sans"/>
              </a:rPr>
              <a:t>Organizacja Konferencji podsumowującej</a:t>
            </a:r>
          </a:p>
          <a:p>
            <a:pPr algn="l">
              <a:lnSpc>
                <a:spcPts val="4218"/>
              </a:lnSpc>
            </a:pPr>
            <a:r>
              <a:rPr lang="en-US" sz="2343">
                <a:solidFill>
                  <a:srgbClr val="2E2E2E"/>
                </a:solidFill>
                <a:latin typeface="DM Sans"/>
                <a:ea typeface="DM Sans"/>
                <a:cs typeface="DM Sans"/>
                <a:sym typeface="DM Sans"/>
              </a:rPr>
              <a:t>Promocja narzędzia Mapuj Pomoc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0" y="8877671"/>
            <a:ext cx="18288000" cy="1409329"/>
            <a:chOff x="0" y="0"/>
            <a:chExt cx="24384000" cy="1879105"/>
          </a:xfrm>
        </p:grpSpPr>
        <p:grpSp>
          <p:nvGrpSpPr>
            <p:cNvPr id="27" name="Group 27"/>
            <p:cNvGrpSpPr/>
            <p:nvPr/>
          </p:nvGrpSpPr>
          <p:grpSpPr>
            <a:xfrm>
              <a:off x="0" y="0"/>
              <a:ext cx="24384000" cy="1879105"/>
              <a:chOff x="0" y="0"/>
              <a:chExt cx="4644571" cy="357925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4644572" cy="357925"/>
              </a:xfrm>
              <a:custGeom>
                <a:avLst/>
                <a:gdLst/>
                <a:ahLst/>
                <a:cxnLst/>
                <a:rect l="l" t="t" r="r" b="b"/>
                <a:pathLst>
                  <a:path w="4644572" h="357925">
                    <a:moveTo>
                      <a:pt x="0" y="0"/>
                    </a:moveTo>
                    <a:lnTo>
                      <a:pt x="4644572" y="0"/>
                    </a:lnTo>
                    <a:lnTo>
                      <a:pt x="4644572" y="357925"/>
                    </a:lnTo>
                    <a:lnTo>
                      <a:pt x="0" y="35792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0" y="-38100"/>
                <a:ext cx="4644571" cy="396025"/>
              </a:xfrm>
              <a:prstGeom prst="rect">
                <a:avLst/>
              </a:prstGeom>
            </p:spPr>
            <p:txBody>
              <a:bodyPr lIns="26670" tIns="26670" rIns="26670" bIns="26670" rtlCol="0" anchor="ctr"/>
              <a:lstStyle/>
              <a:p>
                <a:pPr algn="ctr">
                  <a:lnSpc>
                    <a:spcPts val="1841"/>
                  </a:lnSpc>
                </a:pPr>
                <a:endParaRPr/>
              </a:p>
            </p:txBody>
          </p:sp>
        </p:grpSp>
        <p:sp>
          <p:nvSpPr>
            <p:cNvPr id="30" name="Freeform 30"/>
            <p:cNvSpPr/>
            <p:nvPr/>
          </p:nvSpPr>
          <p:spPr>
            <a:xfrm>
              <a:off x="20923531" y="300021"/>
              <a:ext cx="3058365" cy="1261225"/>
            </a:xfrm>
            <a:custGeom>
              <a:avLst/>
              <a:gdLst/>
              <a:ahLst/>
              <a:cxnLst/>
              <a:rect l="l" t="t" r="r" b="b"/>
              <a:pathLst>
                <a:path w="3058365" h="1261225">
                  <a:moveTo>
                    <a:pt x="0" y="0"/>
                  </a:moveTo>
                  <a:lnTo>
                    <a:pt x="3058365" y="0"/>
                  </a:lnTo>
                  <a:lnTo>
                    <a:pt x="3058365" y="1261226"/>
                  </a:lnTo>
                  <a:lnTo>
                    <a:pt x="0" y="1261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/>
              <a:stretch>
                <a:fillRect t="-58781" r="-19262" b="-37111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31" name="Freeform 31"/>
            <p:cNvSpPr/>
            <p:nvPr/>
          </p:nvSpPr>
          <p:spPr>
            <a:xfrm>
              <a:off x="18417218" y="657433"/>
              <a:ext cx="1886383" cy="719384"/>
            </a:xfrm>
            <a:custGeom>
              <a:avLst/>
              <a:gdLst/>
              <a:ahLst/>
              <a:cxnLst/>
              <a:rect l="l" t="t" r="r" b="b"/>
              <a:pathLst>
                <a:path w="1886383" h="719384">
                  <a:moveTo>
                    <a:pt x="0" y="0"/>
                  </a:moveTo>
                  <a:lnTo>
                    <a:pt x="1886384" y="0"/>
                  </a:lnTo>
                  <a:lnTo>
                    <a:pt x="1886384" y="719383"/>
                  </a:lnTo>
                  <a:lnTo>
                    <a:pt x="0" y="7193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/>
              <a:stretch>
                <a:fillRect t="-23651" r="-371" b="-21928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32" name="Freeform 32"/>
            <p:cNvSpPr/>
            <p:nvPr/>
          </p:nvSpPr>
          <p:spPr>
            <a:xfrm>
              <a:off x="16211036" y="302416"/>
              <a:ext cx="1586253" cy="1178273"/>
            </a:xfrm>
            <a:custGeom>
              <a:avLst/>
              <a:gdLst/>
              <a:ahLst/>
              <a:cxnLst/>
              <a:rect l="l" t="t" r="r" b="b"/>
              <a:pathLst>
                <a:path w="1586253" h="1178273">
                  <a:moveTo>
                    <a:pt x="0" y="0"/>
                  </a:moveTo>
                  <a:lnTo>
                    <a:pt x="1586253" y="0"/>
                  </a:lnTo>
                  <a:lnTo>
                    <a:pt x="1586253" y="1178273"/>
                  </a:lnTo>
                  <a:lnTo>
                    <a:pt x="0" y="1178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/>
              <a:stretch>
                <a:fillRect l="-15306" r="-10048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33" name="Freeform 33"/>
            <p:cNvSpPr/>
            <p:nvPr/>
          </p:nvSpPr>
          <p:spPr>
            <a:xfrm>
              <a:off x="402104" y="385766"/>
              <a:ext cx="3463427" cy="1143626"/>
            </a:xfrm>
            <a:custGeom>
              <a:avLst/>
              <a:gdLst/>
              <a:ahLst/>
              <a:cxnLst/>
              <a:rect l="l" t="t" r="r" b="b"/>
              <a:pathLst>
                <a:path w="3463427" h="1143626">
                  <a:moveTo>
                    <a:pt x="0" y="0"/>
                  </a:moveTo>
                  <a:lnTo>
                    <a:pt x="3463427" y="0"/>
                  </a:lnTo>
                  <a:lnTo>
                    <a:pt x="3463427" y="1143626"/>
                  </a:lnTo>
                  <a:lnTo>
                    <a:pt x="0" y="1143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5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34" name="Freeform 34"/>
            <p:cNvSpPr/>
            <p:nvPr/>
          </p:nvSpPr>
          <p:spPr>
            <a:xfrm>
              <a:off x="4195036" y="354507"/>
              <a:ext cx="1645399" cy="1235206"/>
            </a:xfrm>
            <a:custGeom>
              <a:avLst/>
              <a:gdLst/>
              <a:ahLst/>
              <a:cxnLst/>
              <a:rect l="l" t="t" r="r" b="b"/>
              <a:pathLst>
                <a:path w="1645399" h="1235206">
                  <a:moveTo>
                    <a:pt x="0" y="0"/>
                  </a:moveTo>
                  <a:lnTo>
                    <a:pt x="1645399" y="0"/>
                  </a:lnTo>
                  <a:lnTo>
                    <a:pt x="1645399" y="1235206"/>
                  </a:lnTo>
                  <a:lnTo>
                    <a:pt x="0" y="12352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35" name="Freeform 35"/>
            <p:cNvSpPr/>
            <p:nvPr/>
          </p:nvSpPr>
          <p:spPr>
            <a:xfrm>
              <a:off x="6169940" y="460996"/>
              <a:ext cx="2140672" cy="1055205"/>
            </a:xfrm>
            <a:custGeom>
              <a:avLst/>
              <a:gdLst/>
              <a:ahLst/>
              <a:cxnLst/>
              <a:rect l="l" t="t" r="r" b="b"/>
              <a:pathLst>
                <a:path w="2140672" h="1055205">
                  <a:moveTo>
                    <a:pt x="0" y="0"/>
                  </a:moveTo>
                  <a:lnTo>
                    <a:pt x="2140673" y="0"/>
                  </a:lnTo>
                  <a:lnTo>
                    <a:pt x="2140673" y="1055205"/>
                  </a:lnTo>
                  <a:lnTo>
                    <a:pt x="0" y="10552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7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8734908" y="628858"/>
              <a:ext cx="6605002" cy="6909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96"/>
                </a:lnSpc>
              </a:pPr>
              <a:r>
                <a:rPr lang="en-US" sz="931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SFINANSOWANO ZE ŚRODKÓW NARODOWEGO INSTYTUTU WOLNOŚCI - CENTRUM ROZWOJU SPOŁECZEŃSTWA OBYWATELSKIEGO </a:t>
              </a:r>
              <a:r>
                <a:rPr lang="en-US" sz="93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 RAMACH RZĄDOWEGO PROGRAMU WSPARCIA ORGANIZACJI POZARZĄDOWYCH MOC MAŁYCH SPOŁECZNOŚCI</a:t>
              </a: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1314450" cy="5362575"/>
          </a:xfrm>
          <a:custGeom>
            <a:avLst/>
            <a:gdLst/>
            <a:ahLst/>
            <a:cxnLst/>
            <a:rect l="l" t="t" r="r" b="b"/>
            <a:pathLst>
              <a:path w="1314450" h="5362575">
                <a:moveTo>
                  <a:pt x="0" y="0"/>
                </a:moveTo>
                <a:lnTo>
                  <a:pt x="1314450" y="0"/>
                </a:lnTo>
                <a:lnTo>
                  <a:pt x="1314450" y="5362575"/>
                </a:lnTo>
                <a:lnTo>
                  <a:pt x="0" y="53625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>
            <a:off x="0" y="2352675"/>
            <a:ext cx="1095375" cy="3438525"/>
          </a:xfrm>
          <a:custGeom>
            <a:avLst/>
            <a:gdLst/>
            <a:ahLst/>
            <a:cxnLst/>
            <a:rect l="l" t="t" r="r" b="b"/>
            <a:pathLst>
              <a:path w="1095375" h="3438525">
                <a:moveTo>
                  <a:pt x="0" y="0"/>
                </a:moveTo>
                <a:lnTo>
                  <a:pt x="1095375" y="0"/>
                </a:lnTo>
                <a:lnTo>
                  <a:pt x="1095375" y="3438525"/>
                </a:lnTo>
                <a:lnTo>
                  <a:pt x="0" y="34385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>
            <a:off x="0" y="6000750"/>
            <a:ext cx="1524000" cy="3000375"/>
          </a:xfrm>
          <a:custGeom>
            <a:avLst/>
            <a:gdLst/>
            <a:ahLst/>
            <a:cxnLst/>
            <a:rect l="l" t="t" r="r" b="b"/>
            <a:pathLst>
              <a:path w="1524000" h="3000375">
                <a:moveTo>
                  <a:pt x="0" y="0"/>
                </a:moveTo>
                <a:lnTo>
                  <a:pt x="1524000" y="0"/>
                </a:lnTo>
                <a:lnTo>
                  <a:pt x="1524000" y="3000375"/>
                </a:lnTo>
                <a:lnTo>
                  <a:pt x="0" y="300037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TextBox 6"/>
          <p:cNvSpPr txBox="1"/>
          <p:nvPr/>
        </p:nvSpPr>
        <p:spPr>
          <a:xfrm>
            <a:off x="1901952" y="633359"/>
            <a:ext cx="8595360" cy="184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74"/>
              </a:lnSpc>
            </a:pPr>
            <a:r>
              <a:rPr lang="en-US" sz="7174" b="1">
                <a:solidFill>
                  <a:srgbClr val="3D6239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Jakich projektów nie można składać?</a:t>
            </a:r>
          </a:p>
        </p:txBody>
      </p:sp>
      <p:sp>
        <p:nvSpPr>
          <p:cNvPr id="7" name="Freeform 7"/>
          <p:cNvSpPr/>
          <p:nvPr/>
        </p:nvSpPr>
        <p:spPr>
          <a:xfrm>
            <a:off x="1733550" y="2571750"/>
            <a:ext cx="1533525" cy="428625"/>
          </a:xfrm>
          <a:custGeom>
            <a:avLst/>
            <a:gdLst/>
            <a:ahLst/>
            <a:cxnLst/>
            <a:rect l="l" t="t" r="r" b="b"/>
            <a:pathLst>
              <a:path w="1533525" h="428625">
                <a:moveTo>
                  <a:pt x="0" y="0"/>
                </a:moveTo>
                <a:lnTo>
                  <a:pt x="1533525" y="0"/>
                </a:lnTo>
                <a:lnTo>
                  <a:pt x="153352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8" name="Freeform 8"/>
          <p:cNvSpPr/>
          <p:nvPr/>
        </p:nvSpPr>
        <p:spPr>
          <a:xfrm>
            <a:off x="1733550" y="3000375"/>
            <a:ext cx="885825" cy="857250"/>
          </a:xfrm>
          <a:custGeom>
            <a:avLst/>
            <a:gdLst/>
            <a:ahLst/>
            <a:cxnLst/>
            <a:rect l="l" t="t" r="r" b="b"/>
            <a:pathLst>
              <a:path w="885825" h="857250">
                <a:moveTo>
                  <a:pt x="0" y="0"/>
                </a:moveTo>
                <a:lnTo>
                  <a:pt x="885825" y="0"/>
                </a:lnTo>
                <a:lnTo>
                  <a:pt x="88582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9" name="TextBox 9"/>
          <p:cNvSpPr txBox="1"/>
          <p:nvPr/>
        </p:nvSpPr>
        <p:spPr>
          <a:xfrm>
            <a:off x="2779776" y="3116580"/>
            <a:ext cx="5047488" cy="1266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35"/>
              </a:lnSpc>
            </a:pPr>
            <a:r>
              <a:rPr lang="en-US" sz="2779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Propozycji realizowanych poza Dolnym Śląskiem lub realizowanych we Wrocławiu</a:t>
            </a:r>
          </a:p>
        </p:txBody>
      </p:sp>
      <p:sp>
        <p:nvSpPr>
          <p:cNvPr id="10" name="Freeform 10"/>
          <p:cNvSpPr/>
          <p:nvPr/>
        </p:nvSpPr>
        <p:spPr>
          <a:xfrm>
            <a:off x="1733550" y="4714875"/>
            <a:ext cx="885825" cy="647700"/>
          </a:xfrm>
          <a:custGeom>
            <a:avLst/>
            <a:gdLst/>
            <a:ahLst/>
            <a:cxnLst/>
            <a:rect l="l" t="t" r="r" b="b"/>
            <a:pathLst>
              <a:path w="885825" h="647700">
                <a:moveTo>
                  <a:pt x="0" y="0"/>
                </a:moveTo>
                <a:lnTo>
                  <a:pt x="885825" y="0"/>
                </a:lnTo>
                <a:lnTo>
                  <a:pt x="88582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1" name="TextBox 11"/>
          <p:cNvSpPr txBox="1"/>
          <p:nvPr/>
        </p:nvSpPr>
        <p:spPr>
          <a:xfrm>
            <a:off x="2779776" y="4815269"/>
            <a:ext cx="5138928" cy="16860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35"/>
              </a:lnSpc>
            </a:pPr>
            <a:r>
              <a:rPr lang="en-US" sz="2779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Projektów komercyjnych, w których pobierane są opłaty od uczestników za udział, biletowanie imprez itd.</a:t>
            </a:r>
          </a:p>
        </p:txBody>
      </p:sp>
      <p:sp>
        <p:nvSpPr>
          <p:cNvPr id="12" name="Freeform 12"/>
          <p:cNvSpPr/>
          <p:nvPr/>
        </p:nvSpPr>
        <p:spPr>
          <a:xfrm>
            <a:off x="1733550" y="6858000"/>
            <a:ext cx="885825" cy="647700"/>
          </a:xfrm>
          <a:custGeom>
            <a:avLst/>
            <a:gdLst/>
            <a:ahLst/>
            <a:cxnLst/>
            <a:rect l="l" t="t" r="r" b="b"/>
            <a:pathLst>
              <a:path w="885825" h="647700">
                <a:moveTo>
                  <a:pt x="0" y="0"/>
                </a:moveTo>
                <a:lnTo>
                  <a:pt x="885825" y="0"/>
                </a:lnTo>
                <a:lnTo>
                  <a:pt x="88582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3" name="TextBox 13"/>
          <p:cNvSpPr txBox="1"/>
          <p:nvPr/>
        </p:nvSpPr>
        <p:spPr>
          <a:xfrm>
            <a:off x="2779776" y="7023455"/>
            <a:ext cx="4498848" cy="16860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36"/>
              </a:lnSpc>
            </a:pPr>
            <a:r>
              <a:rPr lang="en-US" sz="278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Działań o charakterze religijnym, politycznym, pomocy doraźnej, </a:t>
            </a:r>
            <a:r>
              <a:rPr lang="en-US" sz="2780" u="sng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socjalno-bytowej</a:t>
            </a:r>
          </a:p>
        </p:txBody>
      </p:sp>
      <p:sp>
        <p:nvSpPr>
          <p:cNvPr id="14" name="Freeform 14"/>
          <p:cNvSpPr/>
          <p:nvPr/>
        </p:nvSpPr>
        <p:spPr>
          <a:xfrm>
            <a:off x="10190405" y="1558496"/>
            <a:ext cx="6405935" cy="6312758"/>
          </a:xfrm>
          <a:custGeom>
            <a:avLst/>
            <a:gdLst/>
            <a:ahLst/>
            <a:cxnLst/>
            <a:rect l="l" t="t" r="r" b="b"/>
            <a:pathLst>
              <a:path w="6405935" h="6312758">
                <a:moveTo>
                  <a:pt x="0" y="0"/>
                </a:moveTo>
                <a:lnTo>
                  <a:pt x="6405935" y="0"/>
                </a:lnTo>
                <a:lnTo>
                  <a:pt x="6405935" y="6312758"/>
                </a:lnTo>
                <a:lnTo>
                  <a:pt x="0" y="631275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5" name="TextBox 15"/>
          <p:cNvSpPr txBox="1"/>
          <p:nvPr/>
        </p:nvSpPr>
        <p:spPr>
          <a:xfrm>
            <a:off x="11231194" y="3735116"/>
            <a:ext cx="4517233" cy="2236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788"/>
              </a:lnSpc>
            </a:pPr>
            <a:r>
              <a:rPr lang="en-US" sz="14824" b="1">
                <a:solidFill>
                  <a:srgbClr val="FFFFFF"/>
                </a:solidFill>
                <a:latin typeface="Barlow Bold"/>
                <a:ea typeface="Barlow Bold"/>
                <a:cs typeface="Barlow Bold"/>
                <a:sym typeface="Barlow Bold"/>
              </a:rPr>
              <a:t>STOP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0" y="8877671"/>
            <a:ext cx="18288000" cy="1409329"/>
            <a:chOff x="0" y="0"/>
            <a:chExt cx="24384000" cy="1879105"/>
          </a:xfrm>
        </p:grpSpPr>
        <p:grpSp>
          <p:nvGrpSpPr>
            <p:cNvPr id="17" name="Group 17"/>
            <p:cNvGrpSpPr/>
            <p:nvPr/>
          </p:nvGrpSpPr>
          <p:grpSpPr>
            <a:xfrm>
              <a:off x="0" y="0"/>
              <a:ext cx="24384000" cy="1879105"/>
              <a:chOff x="0" y="0"/>
              <a:chExt cx="4644571" cy="357925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4644572" cy="357925"/>
              </a:xfrm>
              <a:custGeom>
                <a:avLst/>
                <a:gdLst/>
                <a:ahLst/>
                <a:cxnLst/>
                <a:rect l="l" t="t" r="r" b="b"/>
                <a:pathLst>
                  <a:path w="4644572" h="357925">
                    <a:moveTo>
                      <a:pt x="0" y="0"/>
                    </a:moveTo>
                    <a:lnTo>
                      <a:pt x="4644572" y="0"/>
                    </a:lnTo>
                    <a:lnTo>
                      <a:pt x="4644572" y="357925"/>
                    </a:lnTo>
                    <a:lnTo>
                      <a:pt x="0" y="35792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-38100"/>
                <a:ext cx="4644571" cy="396025"/>
              </a:xfrm>
              <a:prstGeom prst="rect">
                <a:avLst/>
              </a:prstGeom>
            </p:spPr>
            <p:txBody>
              <a:bodyPr lIns="26670" tIns="26670" rIns="26670" bIns="26670" rtlCol="0" anchor="ctr"/>
              <a:lstStyle/>
              <a:p>
                <a:pPr algn="ctr">
                  <a:lnSpc>
                    <a:spcPts val="1841"/>
                  </a:lnSpc>
                </a:pPr>
                <a:endParaRPr/>
              </a:p>
            </p:txBody>
          </p:sp>
        </p:grpSp>
        <p:sp>
          <p:nvSpPr>
            <p:cNvPr id="20" name="Freeform 20"/>
            <p:cNvSpPr/>
            <p:nvPr/>
          </p:nvSpPr>
          <p:spPr>
            <a:xfrm>
              <a:off x="20923531" y="300021"/>
              <a:ext cx="3058365" cy="1261225"/>
            </a:xfrm>
            <a:custGeom>
              <a:avLst/>
              <a:gdLst/>
              <a:ahLst/>
              <a:cxnLst/>
              <a:rect l="l" t="t" r="r" b="b"/>
              <a:pathLst>
                <a:path w="3058365" h="1261225">
                  <a:moveTo>
                    <a:pt x="0" y="0"/>
                  </a:moveTo>
                  <a:lnTo>
                    <a:pt x="3058365" y="0"/>
                  </a:lnTo>
                  <a:lnTo>
                    <a:pt x="3058365" y="1261226"/>
                  </a:lnTo>
                  <a:lnTo>
                    <a:pt x="0" y="1261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t="-58781" r="-19262" b="-37111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18417218" y="657433"/>
              <a:ext cx="1886383" cy="719384"/>
            </a:xfrm>
            <a:custGeom>
              <a:avLst/>
              <a:gdLst/>
              <a:ahLst/>
              <a:cxnLst/>
              <a:rect l="l" t="t" r="r" b="b"/>
              <a:pathLst>
                <a:path w="1886383" h="719384">
                  <a:moveTo>
                    <a:pt x="0" y="0"/>
                  </a:moveTo>
                  <a:lnTo>
                    <a:pt x="1886384" y="0"/>
                  </a:lnTo>
                  <a:lnTo>
                    <a:pt x="1886384" y="719383"/>
                  </a:lnTo>
                  <a:lnTo>
                    <a:pt x="0" y="7193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t="-23651" r="-371" b="-21928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16211036" y="302416"/>
              <a:ext cx="1586253" cy="1178273"/>
            </a:xfrm>
            <a:custGeom>
              <a:avLst/>
              <a:gdLst/>
              <a:ahLst/>
              <a:cxnLst/>
              <a:rect l="l" t="t" r="r" b="b"/>
              <a:pathLst>
                <a:path w="1586253" h="1178273">
                  <a:moveTo>
                    <a:pt x="0" y="0"/>
                  </a:moveTo>
                  <a:lnTo>
                    <a:pt x="1586253" y="0"/>
                  </a:lnTo>
                  <a:lnTo>
                    <a:pt x="1586253" y="1178273"/>
                  </a:lnTo>
                  <a:lnTo>
                    <a:pt x="0" y="1178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-15306" r="-10048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402104" y="385766"/>
              <a:ext cx="3463427" cy="1143626"/>
            </a:xfrm>
            <a:custGeom>
              <a:avLst/>
              <a:gdLst/>
              <a:ahLst/>
              <a:cxnLst/>
              <a:rect l="l" t="t" r="r" b="b"/>
              <a:pathLst>
                <a:path w="3463427" h="1143626">
                  <a:moveTo>
                    <a:pt x="0" y="0"/>
                  </a:moveTo>
                  <a:lnTo>
                    <a:pt x="3463427" y="0"/>
                  </a:lnTo>
                  <a:lnTo>
                    <a:pt x="3463427" y="1143626"/>
                  </a:lnTo>
                  <a:lnTo>
                    <a:pt x="0" y="1143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4195036" y="354507"/>
              <a:ext cx="1645399" cy="1235206"/>
            </a:xfrm>
            <a:custGeom>
              <a:avLst/>
              <a:gdLst/>
              <a:ahLst/>
              <a:cxnLst/>
              <a:rect l="l" t="t" r="r" b="b"/>
              <a:pathLst>
                <a:path w="1645399" h="1235206">
                  <a:moveTo>
                    <a:pt x="0" y="0"/>
                  </a:moveTo>
                  <a:lnTo>
                    <a:pt x="1645399" y="0"/>
                  </a:lnTo>
                  <a:lnTo>
                    <a:pt x="1645399" y="1235206"/>
                  </a:lnTo>
                  <a:lnTo>
                    <a:pt x="0" y="12352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6169940" y="460996"/>
              <a:ext cx="2140672" cy="1055205"/>
            </a:xfrm>
            <a:custGeom>
              <a:avLst/>
              <a:gdLst/>
              <a:ahLst/>
              <a:cxnLst/>
              <a:rect l="l" t="t" r="r" b="b"/>
              <a:pathLst>
                <a:path w="2140672" h="1055205">
                  <a:moveTo>
                    <a:pt x="0" y="0"/>
                  </a:moveTo>
                  <a:lnTo>
                    <a:pt x="2140673" y="0"/>
                  </a:lnTo>
                  <a:lnTo>
                    <a:pt x="2140673" y="1055205"/>
                  </a:lnTo>
                  <a:lnTo>
                    <a:pt x="0" y="10552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8734908" y="628858"/>
              <a:ext cx="6605002" cy="6909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96"/>
                </a:lnSpc>
              </a:pPr>
              <a:r>
                <a:rPr lang="en-US" sz="931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SFINANSOWANO ZE ŚRODKÓW NARODOWEGO INSTYTUTU WOLNOŚCI - CENTRUM ROZWOJU SPOŁECZEŃSTWA OBYWATELSKIEGO </a:t>
              </a:r>
              <a:r>
                <a:rPr lang="en-US" sz="93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 RAMACH RZĄDOWEGO PROGRAMU WSPARCIA ORGANIZACJI POZARZĄDOWYCH MOC MAŁYCH SPOŁECZNOŚCI</a:t>
              </a: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1314450" cy="6000750"/>
          </a:xfrm>
          <a:custGeom>
            <a:avLst/>
            <a:gdLst/>
            <a:ahLst/>
            <a:cxnLst/>
            <a:rect l="l" t="t" r="r" b="b"/>
            <a:pathLst>
              <a:path w="1314450" h="6000750">
                <a:moveTo>
                  <a:pt x="0" y="0"/>
                </a:moveTo>
                <a:lnTo>
                  <a:pt x="1314450" y="0"/>
                </a:lnTo>
                <a:lnTo>
                  <a:pt x="1314450" y="6000750"/>
                </a:lnTo>
                <a:lnTo>
                  <a:pt x="0" y="60007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>
            <a:off x="0" y="6638925"/>
            <a:ext cx="1743075" cy="3648075"/>
          </a:xfrm>
          <a:custGeom>
            <a:avLst/>
            <a:gdLst/>
            <a:ahLst/>
            <a:cxnLst/>
            <a:rect l="l" t="t" r="r" b="b"/>
            <a:pathLst>
              <a:path w="1743075" h="3648075">
                <a:moveTo>
                  <a:pt x="0" y="0"/>
                </a:moveTo>
                <a:lnTo>
                  <a:pt x="1743075" y="0"/>
                </a:lnTo>
                <a:lnTo>
                  <a:pt x="1743075" y="3648075"/>
                </a:lnTo>
                <a:lnTo>
                  <a:pt x="0" y="36480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>
            <a:off x="9353550" y="0"/>
            <a:ext cx="8934450" cy="10287000"/>
          </a:xfrm>
          <a:custGeom>
            <a:avLst/>
            <a:gdLst/>
            <a:ahLst/>
            <a:cxnLst/>
            <a:rect l="l" t="t" r="r" b="b"/>
            <a:pathLst>
              <a:path w="8934450" h="10287000">
                <a:moveTo>
                  <a:pt x="0" y="0"/>
                </a:moveTo>
                <a:lnTo>
                  <a:pt x="8934450" y="0"/>
                </a:lnTo>
                <a:lnTo>
                  <a:pt x="893445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TextBox 6"/>
          <p:cNvSpPr txBox="1"/>
          <p:nvPr/>
        </p:nvSpPr>
        <p:spPr>
          <a:xfrm>
            <a:off x="1664208" y="890969"/>
            <a:ext cx="6126480" cy="181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74"/>
              </a:lnSpc>
            </a:pPr>
            <a:r>
              <a:rPr lang="en-US" sz="5978">
                <a:solidFill>
                  <a:srgbClr val="3B5D38"/>
                </a:solidFill>
                <a:latin typeface="Fira Sans"/>
                <a:ea typeface="Fira Sans"/>
                <a:cs typeface="Fira Sans"/>
                <a:sym typeface="Fira Sans"/>
              </a:rPr>
              <a:t>Harmonogram głównych działań</a:t>
            </a:r>
          </a:p>
        </p:txBody>
      </p:sp>
      <p:sp>
        <p:nvSpPr>
          <p:cNvPr id="7" name="Freeform 7"/>
          <p:cNvSpPr/>
          <p:nvPr/>
        </p:nvSpPr>
        <p:spPr>
          <a:xfrm>
            <a:off x="1524000" y="2781300"/>
            <a:ext cx="1314450" cy="438150"/>
          </a:xfrm>
          <a:custGeom>
            <a:avLst/>
            <a:gdLst/>
            <a:ahLst/>
            <a:cxnLst/>
            <a:rect l="l" t="t" r="r" b="b"/>
            <a:pathLst>
              <a:path w="1314450" h="438150">
                <a:moveTo>
                  <a:pt x="0" y="0"/>
                </a:moveTo>
                <a:lnTo>
                  <a:pt x="1314450" y="0"/>
                </a:lnTo>
                <a:lnTo>
                  <a:pt x="1314450" y="438150"/>
                </a:lnTo>
                <a:lnTo>
                  <a:pt x="0" y="43815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8" name="Freeform 8"/>
          <p:cNvSpPr/>
          <p:nvPr/>
        </p:nvSpPr>
        <p:spPr>
          <a:xfrm>
            <a:off x="1524000" y="3429000"/>
            <a:ext cx="876300" cy="857250"/>
          </a:xfrm>
          <a:custGeom>
            <a:avLst/>
            <a:gdLst/>
            <a:ahLst/>
            <a:cxnLst/>
            <a:rect l="l" t="t" r="r" b="b"/>
            <a:pathLst>
              <a:path w="876300" h="857250">
                <a:moveTo>
                  <a:pt x="0" y="0"/>
                </a:moveTo>
                <a:lnTo>
                  <a:pt x="876300" y="0"/>
                </a:lnTo>
                <a:lnTo>
                  <a:pt x="876300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9" name="Freeform 9"/>
          <p:cNvSpPr/>
          <p:nvPr/>
        </p:nvSpPr>
        <p:spPr>
          <a:xfrm>
            <a:off x="1733550" y="3429000"/>
            <a:ext cx="447675" cy="647700"/>
          </a:xfrm>
          <a:custGeom>
            <a:avLst/>
            <a:gdLst/>
            <a:ahLst/>
            <a:cxnLst/>
            <a:rect l="l" t="t" r="r" b="b"/>
            <a:pathLst>
              <a:path w="447675" h="647700">
                <a:moveTo>
                  <a:pt x="0" y="0"/>
                </a:moveTo>
                <a:lnTo>
                  <a:pt x="447675" y="0"/>
                </a:lnTo>
                <a:lnTo>
                  <a:pt x="44767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0" name="TextBox 10"/>
          <p:cNvSpPr txBox="1"/>
          <p:nvPr/>
        </p:nvSpPr>
        <p:spPr>
          <a:xfrm>
            <a:off x="2400300" y="3514762"/>
            <a:ext cx="6309360" cy="10285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7"/>
              </a:lnSpc>
            </a:pPr>
            <a:r>
              <a:rPr lang="en-US" sz="2298">
                <a:solidFill>
                  <a:srgbClr val="202020"/>
                </a:solidFill>
                <a:latin typeface="Inter"/>
                <a:ea typeface="Inter"/>
                <a:cs typeface="Inter"/>
                <a:sym typeface="Inter"/>
              </a:rPr>
              <a:t>Nabór: wniosek można złożyć wyłącznie przez generator wniosków: </a:t>
            </a:r>
            <a:r>
              <a:rPr lang="en-US" sz="2298" b="1">
                <a:solidFill>
                  <a:srgbClr val="202020"/>
                </a:solidFill>
                <a:latin typeface="Inter Bold"/>
                <a:ea typeface="Inter Bold"/>
                <a:cs typeface="Inter Bold"/>
                <a:sym typeface="Inter Bold"/>
              </a:rPr>
              <a:t>https://generator.dfo.org.pl/</a:t>
            </a:r>
          </a:p>
        </p:txBody>
      </p:sp>
      <p:sp>
        <p:nvSpPr>
          <p:cNvPr id="11" name="Freeform 11"/>
          <p:cNvSpPr/>
          <p:nvPr/>
        </p:nvSpPr>
        <p:spPr>
          <a:xfrm>
            <a:off x="1733550" y="4067175"/>
            <a:ext cx="228600" cy="4076700"/>
          </a:xfrm>
          <a:custGeom>
            <a:avLst/>
            <a:gdLst/>
            <a:ahLst/>
            <a:cxnLst/>
            <a:rect l="l" t="t" r="r" b="b"/>
            <a:pathLst>
              <a:path w="228600" h="4076700">
                <a:moveTo>
                  <a:pt x="0" y="0"/>
                </a:moveTo>
                <a:lnTo>
                  <a:pt x="228600" y="0"/>
                </a:lnTo>
                <a:lnTo>
                  <a:pt x="228600" y="4076700"/>
                </a:lnTo>
                <a:lnTo>
                  <a:pt x="0" y="40767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2" name="Freeform 12"/>
          <p:cNvSpPr/>
          <p:nvPr/>
        </p:nvSpPr>
        <p:spPr>
          <a:xfrm>
            <a:off x="1524000" y="4714875"/>
            <a:ext cx="876300" cy="857250"/>
          </a:xfrm>
          <a:custGeom>
            <a:avLst/>
            <a:gdLst/>
            <a:ahLst/>
            <a:cxnLst/>
            <a:rect l="l" t="t" r="r" b="b"/>
            <a:pathLst>
              <a:path w="876300" h="857250">
                <a:moveTo>
                  <a:pt x="0" y="0"/>
                </a:moveTo>
                <a:lnTo>
                  <a:pt x="876300" y="0"/>
                </a:lnTo>
                <a:lnTo>
                  <a:pt x="876300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3" name="Freeform 13"/>
          <p:cNvSpPr/>
          <p:nvPr/>
        </p:nvSpPr>
        <p:spPr>
          <a:xfrm>
            <a:off x="1524000" y="4924425"/>
            <a:ext cx="657225" cy="438150"/>
          </a:xfrm>
          <a:custGeom>
            <a:avLst/>
            <a:gdLst/>
            <a:ahLst/>
            <a:cxnLst/>
            <a:rect l="l" t="t" r="r" b="b"/>
            <a:pathLst>
              <a:path w="657225" h="438150">
                <a:moveTo>
                  <a:pt x="0" y="0"/>
                </a:moveTo>
                <a:lnTo>
                  <a:pt x="657225" y="0"/>
                </a:lnTo>
                <a:lnTo>
                  <a:pt x="657225" y="438150"/>
                </a:lnTo>
                <a:lnTo>
                  <a:pt x="0" y="43815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4" name="TextBox 14"/>
          <p:cNvSpPr txBox="1"/>
          <p:nvPr/>
        </p:nvSpPr>
        <p:spPr>
          <a:xfrm>
            <a:off x="2400300" y="5019712"/>
            <a:ext cx="6309360" cy="3428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7"/>
              </a:lnSpc>
            </a:pPr>
            <a:r>
              <a:rPr lang="en-US" sz="2298" b="1">
                <a:solidFill>
                  <a:srgbClr val="FF0000"/>
                </a:solidFill>
                <a:latin typeface="Inter Bold"/>
                <a:ea typeface="Inter Bold"/>
                <a:cs typeface="Inter Bold"/>
                <a:sym typeface="Inter Bold"/>
              </a:rPr>
              <a:t>od 09 września do 22 września 23:59</a:t>
            </a:r>
          </a:p>
        </p:txBody>
      </p:sp>
      <p:sp>
        <p:nvSpPr>
          <p:cNvPr id="15" name="Freeform 15"/>
          <p:cNvSpPr/>
          <p:nvPr/>
        </p:nvSpPr>
        <p:spPr>
          <a:xfrm>
            <a:off x="1524000" y="6000750"/>
            <a:ext cx="876300" cy="857250"/>
          </a:xfrm>
          <a:custGeom>
            <a:avLst/>
            <a:gdLst/>
            <a:ahLst/>
            <a:cxnLst/>
            <a:rect l="l" t="t" r="r" b="b"/>
            <a:pathLst>
              <a:path w="876300" h="857250">
                <a:moveTo>
                  <a:pt x="0" y="0"/>
                </a:moveTo>
                <a:lnTo>
                  <a:pt x="876300" y="0"/>
                </a:lnTo>
                <a:lnTo>
                  <a:pt x="876300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6" name="Freeform 16"/>
          <p:cNvSpPr/>
          <p:nvPr/>
        </p:nvSpPr>
        <p:spPr>
          <a:xfrm>
            <a:off x="1524000" y="6210300"/>
            <a:ext cx="657225" cy="438150"/>
          </a:xfrm>
          <a:custGeom>
            <a:avLst/>
            <a:gdLst/>
            <a:ahLst/>
            <a:cxnLst/>
            <a:rect l="l" t="t" r="r" b="b"/>
            <a:pathLst>
              <a:path w="657225" h="438150">
                <a:moveTo>
                  <a:pt x="0" y="0"/>
                </a:moveTo>
                <a:lnTo>
                  <a:pt x="657225" y="0"/>
                </a:lnTo>
                <a:lnTo>
                  <a:pt x="657225" y="438150"/>
                </a:lnTo>
                <a:lnTo>
                  <a:pt x="0" y="43815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7" name="TextBox 17"/>
          <p:cNvSpPr txBox="1"/>
          <p:nvPr/>
        </p:nvSpPr>
        <p:spPr>
          <a:xfrm>
            <a:off x="2366805" y="5876962"/>
            <a:ext cx="6548595" cy="14562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2190" dirty="0" err="1">
                <a:solidFill>
                  <a:srgbClr val="202020"/>
                </a:solidFill>
                <a:latin typeface="Inter"/>
                <a:ea typeface="Inter"/>
                <a:cs typeface="Inter"/>
                <a:sym typeface="Inter"/>
              </a:rPr>
              <a:t>Ocena</a:t>
            </a:r>
            <a:r>
              <a:rPr lang="en-US" sz="2190" dirty="0">
                <a:solidFill>
                  <a:srgbClr val="20202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190" dirty="0" err="1">
                <a:solidFill>
                  <a:srgbClr val="202020"/>
                </a:solidFill>
                <a:latin typeface="Inter"/>
                <a:ea typeface="Inter"/>
                <a:cs typeface="Inter"/>
                <a:sym typeface="Inter"/>
              </a:rPr>
              <a:t>wniosków</a:t>
            </a:r>
            <a:r>
              <a:rPr lang="en-US" sz="2190" dirty="0">
                <a:solidFill>
                  <a:srgbClr val="202020"/>
                </a:solidFill>
                <a:latin typeface="Inter"/>
                <a:ea typeface="Inter"/>
                <a:cs typeface="Inter"/>
                <a:sym typeface="Inter"/>
              </a:rPr>
              <a:t>: 23 </a:t>
            </a:r>
            <a:r>
              <a:rPr lang="en-US" sz="2190" dirty="0" err="1">
                <a:solidFill>
                  <a:srgbClr val="202020"/>
                </a:solidFill>
                <a:latin typeface="Inter"/>
                <a:ea typeface="Inter"/>
                <a:cs typeface="Inter"/>
                <a:sym typeface="Inter"/>
              </a:rPr>
              <a:t>września</a:t>
            </a:r>
            <a:r>
              <a:rPr lang="en-US" sz="2190" dirty="0">
                <a:solidFill>
                  <a:srgbClr val="202020"/>
                </a:solidFill>
                <a:latin typeface="Inter"/>
                <a:ea typeface="Inter"/>
                <a:cs typeface="Inter"/>
                <a:sym typeface="Inter"/>
              </a:rPr>
              <a:t> - 29 </a:t>
            </a:r>
            <a:r>
              <a:rPr lang="en-US" sz="2190" dirty="0" err="1">
                <a:solidFill>
                  <a:srgbClr val="202020"/>
                </a:solidFill>
                <a:latin typeface="Inter"/>
                <a:ea typeface="Inter"/>
                <a:cs typeface="Inter"/>
                <a:sym typeface="Inter"/>
              </a:rPr>
              <a:t>września</a:t>
            </a:r>
            <a:endParaRPr lang="en-US" sz="2190" dirty="0">
              <a:solidFill>
                <a:srgbClr val="202020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ct val="150000"/>
              </a:lnSpc>
            </a:pPr>
            <a:r>
              <a:rPr lang="en-US" sz="2190" dirty="0" err="1">
                <a:solidFill>
                  <a:srgbClr val="202020"/>
                </a:solidFill>
                <a:latin typeface="Inter"/>
                <a:ea typeface="Inter"/>
                <a:cs typeface="Inter"/>
                <a:sym typeface="Inter"/>
              </a:rPr>
              <a:t>Ogłoszenie</a:t>
            </a:r>
            <a:r>
              <a:rPr lang="en-US" sz="2190" dirty="0">
                <a:solidFill>
                  <a:srgbClr val="20202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190" dirty="0" err="1">
                <a:solidFill>
                  <a:srgbClr val="202020"/>
                </a:solidFill>
                <a:latin typeface="Inter"/>
                <a:ea typeface="Inter"/>
                <a:cs typeface="Inter"/>
                <a:sym typeface="Inter"/>
              </a:rPr>
              <a:t>wyników</a:t>
            </a:r>
            <a:r>
              <a:rPr lang="en-US" sz="2190" dirty="0">
                <a:solidFill>
                  <a:srgbClr val="202020"/>
                </a:solidFill>
                <a:latin typeface="Inter"/>
                <a:ea typeface="Inter"/>
                <a:cs typeface="Inter"/>
                <a:sym typeface="Inter"/>
              </a:rPr>
              <a:t>: </a:t>
            </a:r>
            <a:r>
              <a:rPr lang="en-US" sz="2190" dirty="0" err="1">
                <a:solidFill>
                  <a:srgbClr val="202020"/>
                </a:solidFill>
                <a:latin typeface="Inter"/>
                <a:ea typeface="Inter"/>
                <a:cs typeface="Inter"/>
                <a:sym typeface="Inter"/>
              </a:rPr>
              <a:t>około</a:t>
            </a:r>
            <a:r>
              <a:rPr lang="en-US" sz="2190" dirty="0">
                <a:solidFill>
                  <a:srgbClr val="202020"/>
                </a:solidFill>
                <a:latin typeface="Inter"/>
                <a:ea typeface="Inter"/>
                <a:cs typeface="Inter"/>
                <a:sym typeface="Inter"/>
              </a:rPr>
              <a:t> 30 </a:t>
            </a:r>
            <a:r>
              <a:rPr lang="en-US" sz="2190" dirty="0" err="1">
                <a:solidFill>
                  <a:srgbClr val="202020"/>
                </a:solidFill>
                <a:latin typeface="Inter"/>
                <a:ea typeface="Inter"/>
                <a:cs typeface="Inter"/>
                <a:sym typeface="Inter"/>
              </a:rPr>
              <a:t>września</a:t>
            </a:r>
            <a:endParaRPr lang="en-US" sz="2190" dirty="0">
              <a:solidFill>
                <a:srgbClr val="202020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ct val="150000"/>
              </a:lnSpc>
            </a:pPr>
            <a:r>
              <a:rPr lang="en-US" sz="2190" dirty="0" err="1">
                <a:solidFill>
                  <a:srgbClr val="202020"/>
                </a:solidFill>
                <a:latin typeface="Inter"/>
                <a:ea typeface="Inter"/>
                <a:cs typeface="Inter"/>
                <a:sym typeface="Inter"/>
              </a:rPr>
              <a:t>Realizacja</a:t>
            </a:r>
            <a:r>
              <a:rPr lang="en-US" sz="2190" dirty="0">
                <a:solidFill>
                  <a:srgbClr val="20202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190" dirty="0" err="1">
                <a:solidFill>
                  <a:srgbClr val="202020"/>
                </a:solidFill>
                <a:latin typeface="Inter"/>
                <a:ea typeface="Inter"/>
                <a:cs typeface="Inter"/>
                <a:sym typeface="Inter"/>
              </a:rPr>
              <a:t>działań</a:t>
            </a:r>
            <a:r>
              <a:rPr lang="en-US" sz="2190" dirty="0">
                <a:solidFill>
                  <a:srgbClr val="202020"/>
                </a:solidFill>
                <a:latin typeface="Inter"/>
                <a:ea typeface="Inter"/>
                <a:cs typeface="Inter"/>
                <a:sym typeface="Inter"/>
              </a:rPr>
              <a:t>: </a:t>
            </a:r>
            <a:r>
              <a:rPr lang="en-US" sz="2190" b="1" dirty="0">
                <a:solidFill>
                  <a:srgbClr val="202020"/>
                </a:solidFill>
                <a:latin typeface="Inter"/>
                <a:ea typeface="Inter"/>
                <a:cs typeface="Inter"/>
                <a:sym typeface="Inter"/>
              </a:rPr>
              <a:t>7 </a:t>
            </a:r>
            <a:r>
              <a:rPr lang="en-US" sz="2190" b="1" dirty="0" err="1">
                <a:solidFill>
                  <a:srgbClr val="202020"/>
                </a:solidFill>
                <a:latin typeface="Inter"/>
                <a:ea typeface="Inter"/>
                <a:cs typeface="Inter"/>
                <a:sym typeface="Inter"/>
              </a:rPr>
              <a:t>października</a:t>
            </a:r>
            <a:r>
              <a:rPr lang="en-US" sz="2190" b="1" dirty="0">
                <a:solidFill>
                  <a:srgbClr val="202020"/>
                </a:solidFill>
                <a:latin typeface="Inter"/>
                <a:ea typeface="Inter"/>
                <a:cs typeface="Inter"/>
                <a:sym typeface="Inter"/>
              </a:rPr>
              <a:t> do 10 </a:t>
            </a:r>
            <a:r>
              <a:rPr lang="en-US" sz="2190" b="1" dirty="0" err="1">
                <a:solidFill>
                  <a:srgbClr val="202020"/>
                </a:solidFill>
                <a:latin typeface="Inter"/>
                <a:ea typeface="Inter"/>
                <a:cs typeface="Inter"/>
                <a:sym typeface="Inter"/>
              </a:rPr>
              <a:t>listopada</a:t>
            </a:r>
            <a:endParaRPr lang="en-US" sz="2190" b="1" dirty="0">
              <a:solidFill>
                <a:srgbClr val="20202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8" name="Freeform 18"/>
          <p:cNvSpPr/>
          <p:nvPr/>
        </p:nvSpPr>
        <p:spPr>
          <a:xfrm>
            <a:off x="1524000" y="7924800"/>
            <a:ext cx="876300" cy="866775"/>
          </a:xfrm>
          <a:custGeom>
            <a:avLst/>
            <a:gdLst/>
            <a:ahLst/>
            <a:cxnLst/>
            <a:rect l="l" t="t" r="r" b="b"/>
            <a:pathLst>
              <a:path w="876300" h="866775">
                <a:moveTo>
                  <a:pt x="0" y="0"/>
                </a:moveTo>
                <a:lnTo>
                  <a:pt x="876300" y="0"/>
                </a:lnTo>
                <a:lnTo>
                  <a:pt x="876300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9" name="Freeform 19"/>
          <p:cNvSpPr/>
          <p:nvPr/>
        </p:nvSpPr>
        <p:spPr>
          <a:xfrm>
            <a:off x="1524000" y="8143875"/>
            <a:ext cx="657225" cy="647700"/>
          </a:xfrm>
          <a:custGeom>
            <a:avLst/>
            <a:gdLst/>
            <a:ahLst/>
            <a:cxnLst/>
            <a:rect l="l" t="t" r="r" b="b"/>
            <a:pathLst>
              <a:path w="657225" h="647700">
                <a:moveTo>
                  <a:pt x="0" y="0"/>
                </a:moveTo>
                <a:lnTo>
                  <a:pt x="657225" y="0"/>
                </a:lnTo>
                <a:lnTo>
                  <a:pt x="65722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0" name="TextBox 20"/>
          <p:cNvSpPr txBox="1"/>
          <p:nvPr/>
        </p:nvSpPr>
        <p:spPr>
          <a:xfrm>
            <a:off x="2393632" y="7996238"/>
            <a:ext cx="6309360" cy="685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7"/>
              </a:lnSpc>
            </a:pPr>
            <a:r>
              <a:rPr lang="en-US" sz="2298">
                <a:solidFill>
                  <a:srgbClr val="202020"/>
                </a:solidFill>
                <a:latin typeface="Inter"/>
                <a:ea typeface="Inter"/>
                <a:cs typeface="Inter"/>
                <a:sym typeface="Inter"/>
              </a:rPr>
              <a:t>Sprawozdanie z realizacji działań: do 17 listopada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0" y="8877671"/>
            <a:ext cx="18288000" cy="1409329"/>
            <a:chOff x="0" y="0"/>
            <a:chExt cx="24384000" cy="1879105"/>
          </a:xfrm>
        </p:grpSpPr>
        <p:grpSp>
          <p:nvGrpSpPr>
            <p:cNvPr id="22" name="Group 22"/>
            <p:cNvGrpSpPr/>
            <p:nvPr/>
          </p:nvGrpSpPr>
          <p:grpSpPr>
            <a:xfrm>
              <a:off x="0" y="0"/>
              <a:ext cx="24384000" cy="1879105"/>
              <a:chOff x="0" y="0"/>
              <a:chExt cx="4644571" cy="357925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4644572" cy="357925"/>
              </a:xfrm>
              <a:custGeom>
                <a:avLst/>
                <a:gdLst/>
                <a:ahLst/>
                <a:cxnLst/>
                <a:rect l="l" t="t" r="r" b="b"/>
                <a:pathLst>
                  <a:path w="4644572" h="357925">
                    <a:moveTo>
                      <a:pt x="0" y="0"/>
                    </a:moveTo>
                    <a:lnTo>
                      <a:pt x="4644572" y="0"/>
                    </a:lnTo>
                    <a:lnTo>
                      <a:pt x="4644572" y="357925"/>
                    </a:lnTo>
                    <a:lnTo>
                      <a:pt x="0" y="35792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0" y="-38100"/>
                <a:ext cx="4644571" cy="396025"/>
              </a:xfrm>
              <a:prstGeom prst="rect">
                <a:avLst/>
              </a:prstGeom>
            </p:spPr>
            <p:txBody>
              <a:bodyPr lIns="26670" tIns="26670" rIns="26670" bIns="26670" rtlCol="0" anchor="ctr"/>
              <a:lstStyle/>
              <a:p>
                <a:pPr algn="ctr">
                  <a:lnSpc>
                    <a:spcPts val="1841"/>
                  </a:lnSpc>
                </a:pPr>
                <a:endParaRPr/>
              </a:p>
            </p:txBody>
          </p:sp>
        </p:grpSp>
        <p:sp>
          <p:nvSpPr>
            <p:cNvPr id="25" name="Freeform 25"/>
            <p:cNvSpPr/>
            <p:nvPr/>
          </p:nvSpPr>
          <p:spPr>
            <a:xfrm>
              <a:off x="20923531" y="300021"/>
              <a:ext cx="3058365" cy="1261225"/>
            </a:xfrm>
            <a:custGeom>
              <a:avLst/>
              <a:gdLst/>
              <a:ahLst/>
              <a:cxnLst/>
              <a:rect l="l" t="t" r="r" b="b"/>
              <a:pathLst>
                <a:path w="3058365" h="1261225">
                  <a:moveTo>
                    <a:pt x="0" y="0"/>
                  </a:moveTo>
                  <a:lnTo>
                    <a:pt x="3058365" y="0"/>
                  </a:lnTo>
                  <a:lnTo>
                    <a:pt x="3058365" y="1261226"/>
                  </a:lnTo>
                  <a:lnTo>
                    <a:pt x="0" y="1261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 t="-58781" r="-19262" b="-37111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18417218" y="657433"/>
              <a:ext cx="1886383" cy="719384"/>
            </a:xfrm>
            <a:custGeom>
              <a:avLst/>
              <a:gdLst/>
              <a:ahLst/>
              <a:cxnLst/>
              <a:rect l="l" t="t" r="r" b="b"/>
              <a:pathLst>
                <a:path w="1886383" h="719384">
                  <a:moveTo>
                    <a:pt x="0" y="0"/>
                  </a:moveTo>
                  <a:lnTo>
                    <a:pt x="1886384" y="0"/>
                  </a:lnTo>
                  <a:lnTo>
                    <a:pt x="1886384" y="719383"/>
                  </a:lnTo>
                  <a:lnTo>
                    <a:pt x="0" y="7193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 t="-23651" r="-371" b="-21928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27" name="Freeform 27"/>
            <p:cNvSpPr/>
            <p:nvPr/>
          </p:nvSpPr>
          <p:spPr>
            <a:xfrm>
              <a:off x="16211036" y="302416"/>
              <a:ext cx="1586253" cy="1178273"/>
            </a:xfrm>
            <a:custGeom>
              <a:avLst/>
              <a:gdLst/>
              <a:ahLst/>
              <a:cxnLst/>
              <a:rect l="l" t="t" r="r" b="b"/>
              <a:pathLst>
                <a:path w="1586253" h="1178273">
                  <a:moveTo>
                    <a:pt x="0" y="0"/>
                  </a:moveTo>
                  <a:lnTo>
                    <a:pt x="1586253" y="0"/>
                  </a:lnTo>
                  <a:lnTo>
                    <a:pt x="1586253" y="1178273"/>
                  </a:lnTo>
                  <a:lnTo>
                    <a:pt x="0" y="1178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 l="-15306" r="-10048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28" name="Freeform 28"/>
            <p:cNvSpPr/>
            <p:nvPr/>
          </p:nvSpPr>
          <p:spPr>
            <a:xfrm>
              <a:off x="402104" y="385766"/>
              <a:ext cx="3463427" cy="1143626"/>
            </a:xfrm>
            <a:custGeom>
              <a:avLst/>
              <a:gdLst/>
              <a:ahLst/>
              <a:cxnLst/>
              <a:rect l="l" t="t" r="r" b="b"/>
              <a:pathLst>
                <a:path w="3463427" h="1143626">
                  <a:moveTo>
                    <a:pt x="0" y="0"/>
                  </a:moveTo>
                  <a:lnTo>
                    <a:pt x="3463427" y="0"/>
                  </a:lnTo>
                  <a:lnTo>
                    <a:pt x="3463427" y="1143626"/>
                  </a:lnTo>
                  <a:lnTo>
                    <a:pt x="0" y="1143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4195036" y="354507"/>
              <a:ext cx="1645399" cy="1235206"/>
            </a:xfrm>
            <a:custGeom>
              <a:avLst/>
              <a:gdLst/>
              <a:ahLst/>
              <a:cxnLst/>
              <a:rect l="l" t="t" r="r" b="b"/>
              <a:pathLst>
                <a:path w="1645399" h="1235206">
                  <a:moveTo>
                    <a:pt x="0" y="0"/>
                  </a:moveTo>
                  <a:lnTo>
                    <a:pt x="1645399" y="0"/>
                  </a:lnTo>
                  <a:lnTo>
                    <a:pt x="1645399" y="1235206"/>
                  </a:lnTo>
                  <a:lnTo>
                    <a:pt x="0" y="12352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30" name="Freeform 30"/>
            <p:cNvSpPr/>
            <p:nvPr/>
          </p:nvSpPr>
          <p:spPr>
            <a:xfrm>
              <a:off x="6169940" y="460996"/>
              <a:ext cx="2140672" cy="1055205"/>
            </a:xfrm>
            <a:custGeom>
              <a:avLst/>
              <a:gdLst/>
              <a:ahLst/>
              <a:cxnLst/>
              <a:rect l="l" t="t" r="r" b="b"/>
              <a:pathLst>
                <a:path w="2140672" h="1055205">
                  <a:moveTo>
                    <a:pt x="0" y="0"/>
                  </a:moveTo>
                  <a:lnTo>
                    <a:pt x="2140673" y="0"/>
                  </a:lnTo>
                  <a:lnTo>
                    <a:pt x="2140673" y="1055205"/>
                  </a:lnTo>
                  <a:lnTo>
                    <a:pt x="0" y="10552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8734908" y="628858"/>
              <a:ext cx="6605002" cy="6909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96"/>
                </a:lnSpc>
              </a:pPr>
              <a:r>
                <a:rPr lang="en-US" sz="931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SFINANSOWANO ZE ŚRODKÓW NARODOWEGO INSTYTUTU WOLNOŚCI - CENTRUM ROZWOJU SPOŁECZEŃSTWA OBYWATELSKIEGO </a:t>
              </a:r>
              <a:r>
                <a:rPr lang="en-US" sz="93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 RAMACH RZĄDOWEGO PROGRAMU WSPARCIA ORGANIZACJI POZARZĄDOWYCH MOC MAŁYCH SPOŁECZNOŚCI</a:t>
              </a: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>
            <a:off x="8486775" y="1285875"/>
            <a:ext cx="1314450" cy="219075"/>
          </a:xfrm>
          <a:custGeom>
            <a:avLst/>
            <a:gdLst/>
            <a:ahLst/>
            <a:cxnLst/>
            <a:rect l="l" t="t" r="r" b="b"/>
            <a:pathLst>
              <a:path w="1314450" h="219075">
                <a:moveTo>
                  <a:pt x="0" y="0"/>
                </a:moveTo>
                <a:lnTo>
                  <a:pt x="1314450" y="0"/>
                </a:lnTo>
                <a:lnTo>
                  <a:pt x="131445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>
            <a:off x="647700" y="1924050"/>
            <a:ext cx="8496300" cy="6438900"/>
          </a:xfrm>
          <a:custGeom>
            <a:avLst/>
            <a:gdLst/>
            <a:ahLst/>
            <a:cxnLst/>
            <a:rect l="l" t="t" r="r" b="b"/>
            <a:pathLst>
              <a:path w="8496300" h="6438900">
                <a:moveTo>
                  <a:pt x="0" y="0"/>
                </a:moveTo>
                <a:lnTo>
                  <a:pt x="8496300" y="0"/>
                </a:lnTo>
                <a:lnTo>
                  <a:pt x="8496300" y="6438900"/>
                </a:lnTo>
                <a:lnTo>
                  <a:pt x="0" y="64389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>
            <a:off x="1085850" y="1714500"/>
            <a:ext cx="5229225" cy="647700"/>
          </a:xfrm>
          <a:custGeom>
            <a:avLst/>
            <a:gdLst/>
            <a:ahLst/>
            <a:cxnLst/>
            <a:rect l="l" t="t" r="r" b="b"/>
            <a:pathLst>
              <a:path w="5229225" h="647700">
                <a:moveTo>
                  <a:pt x="0" y="0"/>
                </a:moveTo>
                <a:lnTo>
                  <a:pt x="5229225" y="0"/>
                </a:lnTo>
                <a:lnTo>
                  <a:pt x="522922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Freeform 6"/>
          <p:cNvSpPr/>
          <p:nvPr/>
        </p:nvSpPr>
        <p:spPr>
          <a:xfrm>
            <a:off x="428625" y="1495425"/>
            <a:ext cx="885825" cy="1076325"/>
          </a:xfrm>
          <a:custGeom>
            <a:avLst/>
            <a:gdLst/>
            <a:ahLst/>
            <a:cxnLst/>
            <a:rect l="l" t="t" r="r" b="b"/>
            <a:pathLst>
              <a:path w="885825" h="1076325">
                <a:moveTo>
                  <a:pt x="0" y="0"/>
                </a:moveTo>
                <a:lnTo>
                  <a:pt x="885825" y="0"/>
                </a:lnTo>
                <a:lnTo>
                  <a:pt x="885825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7" name="Freeform 7"/>
          <p:cNvSpPr/>
          <p:nvPr/>
        </p:nvSpPr>
        <p:spPr>
          <a:xfrm>
            <a:off x="428625" y="1714500"/>
            <a:ext cx="666750" cy="647700"/>
          </a:xfrm>
          <a:custGeom>
            <a:avLst/>
            <a:gdLst/>
            <a:ahLst/>
            <a:cxnLst/>
            <a:rect l="l" t="t" r="r" b="b"/>
            <a:pathLst>
              <a:path w="666750" h="647700">
                <a:moveTo>
                  <a:pt x="0" y="0"/>
                </a:moveTo>
                <a:lnTo>
                  <a:pt x="666750" y="0"/>
                </a:lnTo>
                <a:lnTo>
                  <a:pt x="666750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8" name="Freeform 8"/>
          <p:cNvSpPr/>
          <p:nvPr/>
        </p:nvSpPr>
        <p:spPr>
          <a:xfrm>
            <a:off x="9353550" y="1924050"/>
            <a:ext cx="8286750" cy="2790825"/>
          </a:xfrm>
          <a:custGeom>
            <a:avLst/>
            <a:gdLst/>
            <a:ahLst/>
            <a:cxnLst/>
            <a:rect l="l" t="t" r="r" b="b"/>
            <a:pathLst>
              <a:path w="8286750" h="2790825">
                <a:moveTo>
                  <a:pt x="0" y="0"/>
                </a:moveTo>
                <a:lnTo>
                  <a:pt x="8286750" y="0"/>
                </a:lnTo>
                <a:lnTo>
                  <a:pt x="8286750" y="2790825"/>
                </a:lnTo>
                <a:lnTo>
                  <a:pt x="0" y="279082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9" name="Freeform 9"/>
          <p:cNvSpPr/>
          <p:nvPr/>
        </p:nvSpPr>
        <p:spPr>
          <a:xfrm>
            <a:off x="9353550" y="1495425"/>
            <a:ext cx="885825" cy="1076325"/>
          </a:xfrm>
          <a:custGeom>
            <a:avLst/>
            <a:gdLst/>
            <a:ahLst/>
            <a:cxnLst/>
            <a:rect l="l" t="t" r="r" b="b"/>
            <a:pathLst>
              <a:path w="885825" h="1076325">
                <a:moveTo>
                  <a:pt x="0" y="0"/>
                </a:moveTo>
                <a:lnTo>
                  <a:pt x="885825" y="0"/>
                </a:lnTo>
                <a:lnTo>
                  <a:pt x="885825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0" name="Freeform 10"/>
          <p:cNvSpPr/>
          <p:nvPr/>
        </p:nvSpPr>
        <p:spPr>
          <a:xfrm>
            <a:off x="9353550" y="1714500"/>
            <a:ext cx="885825" cy="647700"/>
          </a:xfrm>
          <a:custGeom>
            <a:avLst/>
            <a:gdLst/>
            <a:ahLst/>
            <a:cxnLst/>
            <a:rect l="l" t="t" r="r" b="b"/>
            <a:pathLst>
              <a:path w="885825" h="647700">
                <a:moveTo>
                  <a:pt x="0" y="0"/>
                </a:moveTo>
                <a:lnTo>
                  <a:pt x="885825" y="0"/>
                </a:lnTo>
                <a:lnTo>
                  <a:pt x="88582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1" name="Freeform 11"/>
          <p:cNvSpPr/>
          <p:nvPr/>
        </p:nvSpPr>
        <p:spPr>
          <a:xfrm>
            <a:off x="10010775" y="1714500"/>
            <a:ext cx="4800600" cy="647700"/>
          </a:xfrm>
          <a:custGeom>
            <a:avLst/>
            <a:gdLst/>
            <a:ahLst/>
            <a:cxnLst/>
            <a:rect l="l" t="t" r="r" b="b"/>
            <a:pathLst>
              <a:path w="4800600" h="647700">
                <a:moveTo>
                  <a:pt x="0" y="0"/>
                </a:moveTo>
                <a:lnTo>
                  <a:pt x="4800600" y="0"/>
                </a:lnTo>
                <a:lnTo>
                  <a:pt x="4800600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2" name="Group 12"/>
          <p:cNvGrpSpPr/>
          <p:nvPr/>
        </p:nvGrpSpPr>
        <p:grpSpPr>
          <a:xfrm>
            <a:off x="0" y="8877671"/>
            <a:ext cx="18288000" cy="1409329"/>
            <a:chOff x="0" y="0"/>
            <a:chExt cx="24384000" cy="1879105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24384000" cy="1879105"/>
              <a:chOff x="0" y="0"/>
              <a:chExt cx="4644571" cy="357925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4644572" cy="357925"/>
              </a:xfrm>
              <a:custGeom>
                <a:avLst/>
                <a:gdLst/>
                <a:ahLst/>
                <a:cxnLst/>
                <a:rect l="l" t="t" r="r" b="b"/>
                <a:pathLst>
                  <a:path w="4644572" h="357925">
                    <a:moveTo>
                      <a:pt x="0" y="0"/>
                    </a:moveTo>
                    <a:lnTo>
                      <a:pt x="4644572" y="0"/>
                    </a:lnTo>
                    <a:lnTo>
                      <a:pt x="4644572" y="357925"/>
                    </a:lnTo>
                    <a:lnTo>
                      <a:pt x="0" y="35792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0" y="-38100"/>
                <a:ext cx="4644571" cy="396025"/>
              </a:xfrm>
              <a:prstGeom prst="rect">
                <a:avLst/>
              </a:prstGeom>
            </p:spPr>
            <p:txBody>
              <a:bodyPr lIns="26670" tIns="26670" rIns="26670" bIns="26670" rtlCol="0" anchor="ctr"/>
              <a:lstStyle/>
              <a:p>
                <a:pPr algn="ctr">
                  <a:lnSpc>
                    <a:spcPts val="1841"/>
                  </a:lnSpc>
                </a:pPr>
                <a:endParaRPr/>
              </a:p>
            </p:txBody>
          </p:sp>
        </p:grpSp>
        <p:sp>
          <p:nvSpPr>
            <p:cNvPr id="16" name="Freeform 16"/>
            <p:cNvSpPr/>
            <p:nvPr/>
          </p:nvSpPr>
          <p:spPr>
            <a:xfrm>
              <a:off x="20923531" y="300021"/>
              <a:ext cx="3058365" cy="1261225"/>
            </a:xfrm>
            <a:custGeom>
              <a:avLst/>
              <a:gdLst/>
              <a:ahLst/>
              <a:cxnLst/>
              <a:rect l="l" t="t" r="r" b="b"/>
              <a:pathLst>
                <a:path w="3058365" h="1261225">
                  <a:moveTo>
                    <a:pt x="0" y="0"/>
                  </a:moveTo>
                  <a:lnTo>
                    <a:pt x="3058365" y="0"/>
                  </a:lnTo>
                  <a:lnTo>
                    <a:pt x="3058365" y="1261226"/>
                  </a:lnTo>
                  <a:lnTo>
                    <a:pt x="0" y="1261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t="-58781" r="-19262" b="-37111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18417218" y="657433"/>
              <a:ext cx="1886383" cy="719384"/>
            </a:xfrm>
            <a:custGeom>
              <a:avLst/>
              <a:gdLst/>
              <a:ahLst/>
              <a:cxnLst/>
              <a:rect l="l" t="t" r="r" b="b"/>
              <a:pathLst>
                <a:path w="1886383" h="719384">
                  <a:moveTo>
                    <a:pt x="0" y="0"/>
                  </a:moveTo>
                  <a:lnTo>
                    <a:pt x="1886384" y="0"/>
                  </a:lnTo>
                  <a:lnTo>
                    <a:pt x="1886384" y="719383"/>
                  </a:lnTo>
                  <a:lnTo>
                    <a:pt x="0" y="7193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t="-23651" r="-371" b="-21928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16211036" y="302416"/>
              <a:ext cx="1586253" cy="1178273"/>
            </a:xfrm>
            <a:custGeom>
              <a:avLst/>
              <a:gdLst/>
              <a:ahLst/>
              <a:cxnLst/>
              <a:rect l="l" t="t" r="r" b="b"/>
              <a:pathLst>
                <a:path w="1586253" h="1178273">
                  <a:moveTo>
                    <a:pt x="0" y="0"/>
                  </a:moveTo>
                  <a:lnTo>
                    <a:pt x="1586253" y="0"/>
                  </a:lnTo>
                  <a:lnTo>
                    <a:pt x="1586253" y="1178273"/>
                  </a:lnTo>
                  <a:lnTo>
                    <a:pt x="0" y="1178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-15306" r="-10048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402104" y="385766"/>
              <a:ext cx="3463427" cy="1143626"/>
            </a:xfrm>
            <a:custGeom>
              <a:avLst/>
              <a:gdLst/>
              <a:ahLst/>
              <a:cxnLst/>
              <a:rect l="l" t="t" r="r" b="b"/>
              <a:pathLst>
                <a:path w="3463427" h="1143626">
                  <a:moveTo>
                    <a:pt x="0" y="0"/>
                  </a:moveTo>
                  <a:lnTo>
                    <a:pt x="3463427" y="0"/>
                  </a:lnTo>
                  <a:lnTo>
                    <a:pt x="3463427" y="1143626"/>
                  </a:lnTo>
                  <a:lnTo>
                    <a:pt x="0" y="1143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4195036" y="354507"/>
              <a:ext cx="1645399" cy="1235206"/>
            </a:xfrm>
            <a:custGeom>
              <a:avLst/>
              <a:gdLst/>
              <a:ahLst/>
              <a:cxnLst/>
              <a:rect l="l" t="t" r="r" b="b"/>
              <a:pathLst>
                <a:path w="1645399" h="1235206">
                  <a:moveTo>
                    <a:pt x="0" y="0"/>
                  </a:moveTo>
                  <a:lnTo>
                    <a:pt x="1645399" y="0"/>
                  </a:lnTo>
                  <a:lnTo>
                    <a:pt x="1645399" y="1235206"/>
                  </a:lnTo>
                  <a:lnTo>
                    <a:pt x="0" y="12352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6169940" y="460996"/>
              <a:ext cx="2140672" cy="1055205"/>
            </a:xfrm>
            <a:custGeom>
              <a:avLst/>
              <a:gdLst/>
              <a:ahLst/>
              <a:cxnLst/>
              <a:rect l="l" t="t" r="r" b="b"/>
              <a:pathLst>
                <a:path w="2140672" h="1055205">
                  <a:moveTo>
                    <a:pt x="0" y="0"/>
                  </a:moveTo>
                  <a:lnTo>
                    <a:pt x="2140673" y="0"/>
                  </a:lnTo>
                  <a:lnTo>
                    <a:pt x="2140673" y="1055205"/>
                  </a:lnTo>
                  <a:lnTo>
                    <a:pt x="0" y="10552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734908" y="628858"/>
              <a:ext cx="6605002" cy="6909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96"/>
                </a:lnSpc>
              </a:pPr>
              <a:r>
                <a:rPr lang="en-US" sz="931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SFINANSOWANO ZE ŚRODKÓW NARODOWEGO INSTYTUTU WOLNOŚCI - CENTRUM ROZWOJU SPOŁECZEŃSTWA OBYWATELSKIEGO </a:t>
              </a:r>
              <a:r>
                <a:rPr lang="en-US" sz="93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 RAMACH RZĄDOWEGO PROGRAMU WSPARCIA ORGANIZACJI POZARZĄDOWYCH MOC MAŁYCH SPOŁECZNOŚCI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595726" y="4953000"/>
            <a:ext cx="7887602" cy="3427038"/>
            <a:chOff x="0" y="0"/>
            <a:chExt cx="1170511" cy="508568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170511" cy="508568"/>
            </a:xfrm>
            <a:custGeom>
              <a:avLst/>
              <a:gdLst/>
              <a:ahLst/>
              <a:cxnLst/>
              <a:rect l="l" t="t" r="r" b="b"/>
              <a:pathLst>
                <a:path w="1170511" h="508568">
                  <a:moveTo>
                    <a:pt x="22575" y="0"/>
                  </a:moveTo>
                  <a:lnTo>
                    <a:pt x="1147935" y="0"/>
                  </a:lnTo>
                  <a:cubicBezTo>
                    <a:pt x="1153923" y="0"/>
                    <a:pt x="1159665" y="2378"/>
                    <a:pt x="1163899" y="6612"/>
                  </a:cubicBezTo>
                  <a:cubicBezTo>
                    <a:pt x="1168132" y="10846"/>
                    <a:pt x="1170511" y="16588"/>
                    <a:pt x="1170511" y="22575"/>
                  </a:cubicBezTo>
                  <a:lnTo>
                    <a:pt x="1170511" y="485993"/>
                  </a:lnTo>
                  <a:cubicBezTo>
                    <a:pt x="1170511" y="491980"/>
                    <a:pt x="1168132" y="497723"/>
                    <a:pt x="1163899" y="501956"/>
                  </a:cubicBezTo>
                  <a:cubicBezTo>
                    <a:pt x="1159665" y="506190"/>
                    <a:pt x="1153923" y="508568"/>
                    <a:pt x="1147935" y="508568"/>
                  </a:cubicBezTo>
                  <a:lnTo>
                    <a:pt x="22575" y="508568"/>
                  </a:lnTo>
                  <a:cubicBezTo>
                    <a:pt x="16588" y="508568"/>
                    <a:pt x="10846" y="506190"/>
                    <a:pt x="6612" y="501956"/>
                  </a:cubicBezTo>
                  <a:cubicBezTo>
                    <a:pt x="2378" y="497723"/>
                    <a:pt x="0" y="491980"/>
                    <a:pt x="0" y="485993"/>
                  </a:cubicBezTo>
                  <a:lnTo>
                    <a:pt x="0" y="22575"/>
                  </a:lnTo>
                  <a:cubicBezTo>
                    <a:pt x="0" y="16588"/>
                    <a:pt x="2378" y="10846"/>
                    <a:pt x="6612" y="6612"/>
                  </a:cubicBezTo>
                  <a:cubicBezTo>
                    <a:pt x="10846" y="2378"/>
                    <a:pt x="16588" y="0"/>
                    <a:pt x="22575" y="0"/>
                  </a:cubicBezTo>
                  <a:close/>
                </a:path>
              </a:pathLst>
            </a:custGeom>
            <a:blipFill>
              <a:blip r:embed="rId19"/>
              <a:stretch>
                <a:fillRect t="-5818" b="-47236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4791456" y="335756"/>
            <a:ext cx="8705088" cy="921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07"/>
              </a:lnSpc>
            </a:pPr>
            <a:r>
              <a:rPr lang="en-US" sz="5362" b="1">
                <a:solidFill>
                  <a:srgbClr val="3F7D36"/>
                </a:solidFill>
                <a:latin typeface="DM Sans Bold"/>
                <a:ea typeface="DM Sans Bold"/>
                <a:cs typeface="DM Sans Bold"/>
                <a:sym typeface="DM Sans Bold"/>
              </a:rPr>
              <a:t>O co pytamy we wniosku?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389888" y="1819168"/>
            <a:ext cx="4096512" cy="356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07"/>
              </a:lnSpc>
            </a:pPr>
            <a:r>
              <a:rPr lang="en-US" sz="2076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I. PODSTAWOWE INFORMACJE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41248" y="2592262"/>
            <a:ext cx="7790688" cy="5365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07343" lvl="1" indent="-203672" algn="l">
              <a:lnSpc>
                <a:spcPts val="2830"/>
              </a:lnSpc>
              <a:buFont typeface="Arial"/>
              <a:buChar char="•"/>
            </a:pPr>
            <a:r>
              <a:rPr lang="en-US" sz="1886" dirty="0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Dane </a:t>
            </a:r>
            <a:r>
              <a:rPr lang="en-US" sz="1886" dirty="0" err="1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adresowe</a:t>
            </a:r>
            <a:endParaRPr lang="en-US" sz="1886" dirty="0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407343" lvl="1" indent="-203672" algn="l">
              <a:lnSpc>
                <a:spcPts val="2830"/>
              </a:lnSpc>
              <a:buFont typeface="Arial"/>
              <a:buChar char="•"/>
            </a:pPr>
            <a:r>
              <a:rPr lang="en-US" sz="1886" dirty="0" err="1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Charakterystyka</a:t>
            </a:r>
            <a:r>
              <a:rPr lang="en-US" sz="1886" dirty="0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886" dirty="0" err="1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wnioskodawcy</a:t>
            </a:r>
            <a:endParaRPr lang="en-US" sz="1886" dirty="0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407343" lvl="1" indent="-203672" algn="l">
              <a:lnSpc>
                <a:spcPts val="2830"/>
              </a:lnSpc>
              <a:buFont typeface="Arial"/>
              <a:buChar char="•"/>
            </a:pPr>
            <a:r>
              <a:rPr lang="en-US" sz="1886" dirty="0" err="1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Tytuł</a:t>
            </a:r>
            <a:r>
              <a:rPr lang="en-US" sz="1886" dirty="0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886" dirty="0" err="1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projektu</a:t>
            </a:r>
            <a:endParaRPr lang="en-US" sz="1886" dirty="0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407343" lvl="1" indent="-203672" algn="l">
              <a:lnSpc>
                <a:spcPts val="2830"/>
              </a:lnSpc>
              <a:buFont typeface="Arial"/>
              <a:buChar char="•"/>
            </a:pPr>
            <a:r>
              <a:rPr lang="en-US" sz="1886" dirty="0" err="1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Czas</a:t>
            </a:r>
            <a:r>
              <a:rPr lang="en-US" sz="1886" dirty="0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886" dirty="0" err="1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trwania</a:t>
            </a:r>
            <a:endParaRPr lang="en-US" sz="1886" dirty="0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407343" lvl="1" indent="-203672" algn="l">
              <a:lnSpc>
                <a:spcPts val="2830"/>
              </a:lnSpc>
              <a:buFont typeface="Arial"/>
              <a:buChar char="•"/>
            </a:pPr>
            <a:r>
              <a:rPr lang="en-US" sz="1886" dirty="0" err="1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Miejsce</a:t>
            </a:r>
            <a:r>
              <a:rPr lang="en-US" sz="1886" dirty="0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886" dirty="0" err="1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realizacji</a:t>
            </a:r>
            <a:endParaRPr lang="en-US" sz="1886" dirty="0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407343" lvl="1" indent="-203672" algn="l">
              <a:lnSpc>
                <a:spcPts val="2830"/>
              </a:lnSpc>
              <a:buFont typeface="Arial"/>
              <a:buChar char="•"/>
            </a:pPr>
            <a:r>
              <a:rPr lang="en-US" sz="1886" dirty="0" err="1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Streszczenie</a:t>
            </a:r>
            <a:r>
              <a:rPr lang="en-US" sz="1886" dirty="0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886" dirty="0" err="1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projektu</a:t>
            </a:r>
            <a:endParaRPr lang="en-US" sz="1886" dirty="0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407343" lvl="1" indent="-203672" algn="l">
              <a:lnSpc>
                <a:spcPts val="2830"/>
              </a:lnSpc>
              <a:buFont typeface="Arial"/>
              <a:buChar char="•"/>
            </a:pPr>
            <a:r>
              <a:rPr lang="en-US" sz="1886" dirty="0" err="1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Opis</a:t>
            </a:r>
            <a:r>
              <a:rPr lang="en-US" sz="1886" dirty="0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886" dirty="0" err="1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miejsca</a:t>
            </a:r>
            <a:r>
              <a:rPr lang="en-US" sz="1886" dirty="0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886" dirty="0" err="1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realizacji</a:t>
            </a:r>
            <a:r>
              <a:rPr lang="en-US" sz="1886" dirty="0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886" dirty="0" err="1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oraz</a:t>
            </a:r>
            <a:r>
              <a:rPr lang="en-US" sz="1886" dirty="0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886" dirty="0" err="1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odbiorców</a:t>
            </a:r>
            <a:endParaRPr lang="en-US" sz="1886" dirty="0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407343" lvl="1" indent="-203672" algn="l">
              <a:lnSpc>
                <a:spcPts val="2830"/>
              </a:lnSpc>
              <a:buFont typeface="Arial"/>
              <a:buChar char="•"/>
            </a:pPr>
            <a:r>
              <a:rPr lang="en-US" sz="1886" b="1" dirty="0" err="1">
                <a:solidFill>
                  <a:srgbClr val="F03F36"/>
                </a:solidFill>
                <a:latin typeface="DM Sans Bold"/>
                <a:ea typeface="DM Sans Bold"/>
                <a:cs typeface="DM Sans Bold"/>
                <a:sym typeface="DM Sans Bold"/>
              </a:rPr>
              <a:t>Uzasadnienie</a:t>
            </a:r>
            <a:r>
              <a:rPr lang="en-US" sz="1886" b="1" dirty="0">
                <a:solidFill>
                  <a:srgbClr val="F03F36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1886" b="1" dirty="0" err="1">
                <a:solidFill>
                  <a:srgbClr val="F03F36"/>
                </a:solidFill>
                <a:latin typeface="DM Sans Bold"/>
                <a:ea typeface="DM Sans Bold"/>
                <a:cs typeface="DM Sans Bold"/>
                <a:sym typeface="DM Sans Bold"/>
              </a:rPr>
              <a:t>potrzeby</a:t>
            </a:r>
            <a:r>
              <a:rPr lang="en-US" sz="1886" b="1" dirty="0">
                <a:solidFill>
                  <a:srgbClr val="F03F36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1886" b="1" dirty="0" err="1">
                <a:solidFill>
                  <a:srgbClr val="F03F36"/>
                </a:solidFill>
                <a:latin typeface="DM Sans Bold"/>
                <a:ea typeface="DM Sans Bold"/>
                <a:cs typeface="DM Sans Bold"/>
                <a:sym typeface="DM Sans Bold"/>
              </a:rPr>
              <a:t>realizacji</a:t>
            </a:r>
            <a:r>
              <a:rPr lang="en-US" sz="1886" b="1" dirty="0">
                <a:solidFill>
                  <a:srgbClr val="F03F36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1886" b="1" dirty="0" err="1">
                <a:solidFill>
                  <a:srgbClr val="F03F36"/>
                </a:solidFill>
                <a:latin typeface="DM Sans Bold"/>
                <a:ea typeface="DM Sans Bold"/>
                <a:cs typeface="DM Sans Bold"/>
                <a:sym typeface="DM Sans Bold"/>
              </a:rPr>
              <a:t>projektu</a:t>
            </a:r>
            <a:endParaRPr lang="en-US" sz="1886" b="1" dirty="0">
              <a:solidFill>
                <a:srgbClr val="F03F36"/>
              </a:solidFill>
              <a:latin typeface="DM Sans Bold"/>
              <a:ea typeface="DM Sans Bold"/>
              <a:cs typeface="DM Sans Bold"/>
              <a:sym typeface="DM Sans Bold"/>
            </a:endParaRPr>
          </a:p>
          <a:p>
            <a:pPr marL="407343" lvl="1" indent="-203672" algn="l">
              <a:lnSpc>
                <a:spcPts val="2830"/>
              </a:lnSpc>
              <a:buFont typeface="Arial"/>
              <a:buChar char="•"/>
            </a:pPr>
            <a:r>
              <a:rPr lang="en-US" sz="1886" dirty="0" err="1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Liczba</a:t>
            </a:r>
            <a:r>
              <a:rPr lang="en-US" sz="1886" dirty="0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886" dirty="0" err="1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osób</a:t>
            </a:r>
            <a:r>
              <a:rPr lang="en-US" sz="1886" dirty="0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: </a:t>
            </a:r>
            <a:r>
              <a:rPr lang="en-US" sz="1886" dirty="0" err="1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realizatorów</a:t>
            </a:r>
            <a:r>
              <a:rPr lang="en-US" sz="1886" dirty="0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, </a:t>
            </a:r>
            <a:r>
              <a:rPr lang="en-US" sz="1886" dirty="0" err="1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bezpośrednich</a:t>
            </a:r>
            <a:r>
              <a:rPr lang="en-US" sz="1886" dirty="0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886" dirty="0" err="1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i</a:t>
            </a:r>
            <a:r>
              <a:rPr lang="en-US" sz="1886" dirty="0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886" dirty="0" err="1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pośrednich</a:t>
            </a:r>
            <a:r>
              <a:rPr lang="en-US" sz="1886" dirty="0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886" dirty="0" err="1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odbiorców</a:t>
            </a:r>
            <a:r>
              <a:rPr lang="en-US" sz="1886" dirty="0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 – min 20 </a:t>
            </a:r>
            <a:r>
              <a:rPr lang="en-US" sz="1886" dirty="0" err="1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osób</a:t>
            </a:r>
            <a:r>
              <a:rPr lang="en-US" sz="1886" dirty="0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886" dirty="0" err="1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oraz</a:t>
            </a:r>
            <a:r>
              <a:rPr lang="en-US" sz="1886" dirty="0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 min 100 </a:t>
            </a:r>
            <a:r>
              <a:rPr lang="en-US" sz="1886" dirty="0" err="1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osób</a:t>
            </a:r>
            <a:endParaRPr lang="en-US" sz="1886" dirty="0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407343" lvl="1" indent="-203672" algn="l">
              <a:lnSpc>
                <a:spcPts val="2830"/>
              </a:lnSpc>
              <a:buFont typeface="Arial"/>
              <a:buChar char="•"/>
            </a:pPr>
            <a:r>
              <a:rPr lang="pl-PL" sz="1886" b="1" dirty="0">
                <a:solidFill>
                  <a:srgbClr val="F03F36"/>
                </a:solidFill>
                <a:latin typeface="DM Sans Bold"/>
                <a:ea typeface="DM Sans Bold"/>
                <a:cs typeface="DM Sans Bold"/>
                <a:sym typeface="DM Sans Bold"/>
              </a:rPr>
              <a:t>Szczegółowy opis działań</a:t>
            </a:r>
            <a:endParaRPr lang="en-US" sz="1886" b="1" dirty="0">
              <a:solidFill>
                <a:srgbClr val="F03F36"/>
              </a:solidFill>
              <a:latin typeface="DM Sans Bold"/>
              <a:ea typeface="DM Sans Bold"/>
              <a:cs typeface="DM Sans Bold"/>
              <a:sym typeface="DM Sans Bold"/>
            </a:endParaRPr>
          </a:p>
          <a:p>
            <a:pPr marL="407343" lvl="1" indent="-203672" algn="l">
              <a:lnSpc>
                <a:spcPts val="2830"/>
              </a:lnSpc>
              <a:buFont typeface="Arial"/>
              <a:buChar char="•"/>
            </a:pPr>
            <a:r>
              <a:rPr lang="en-US" sz="1886" dirty="0" err="1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Rezultaty</a:t>
            </a:r>
            <a:r>
              <a:rPr lang="en-US" sz="1886" dirty="0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886" dirty="0" err="1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projektu</a:t>
            </a:r>
            <a:endParaRPr lang="en-US" sz="1886" dirty="0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407343" lvl="1" indent="-203672" algn="l">
              <a:lnSpc>
                <a:spcPts val="2830"/>
              </a:lnSpc>
              <a:buFont typeface="Arial"/>
              <a:buChar char="•"/>
            </a:pPr>
            <a:r>
              <a:rPr lang="en-US" sz="1886" b="1" dirty="0" err="1">
                <a:solidFill>
                  <a:srgbClr val="F03F36"/>
                </a:solidFill>
                <a:latin typeface="DM Sans Bold"/>
                <a:ea typeface="DM Sans Bold"/>
                <a:cs typeface="DM Sans Bold"/>
                <a:sym typeface="DM Sans Bold"/>
              </a:rPr>
              <a:t>Włączenie</a:t>
            </a:r>
            <a:r>
              <a:rPr lang="en-US" sz="1886" b="1" dirty="0">
                <a:solidFill>
                  <a:srgbClr val="F03F36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1886" b="1" dirty="0" err="1">
                <a:solidFill>
                  <a:srgbClr val="F03F36"/>
                </a:solidFill>
                <a:latin typeface="DM Sans Bold"/>
                <a:ea typeface="DM Sans Bold"/>
                <a:cs typeface="DM Sans Bold"/>
                <a:sym typeface="DM Sans Bold"/>
              </a:rPr>
              <a:t>społeczności</a:t>
            </a:r>
            <a:r>
              <a:rPr lang="en-US" sz="1886" b="1" dirty="0">
                <a:solidFill>
                  <a:srgbClr val="F03F36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1886" b="1" dirty="0" err="1">
                <a:solidFill>
                  <a:srgbClr val="F03F36"/>
                </a:solidFill>
                <a:latin typeface="DM Sans Bold"/>
                <a:ea typeface="DM Sans Bold"/>
                <a:cs typeface="DM Sans Bold"/>
                <a:sym typeface="DM Sans Bold"/>
              </a:rPr>
              <a:t>lokalnej</a:t>
            </a:r>
            <a:r>
              <a:rPr lang="en-US" sz="1886" b="1" dirty="0">
                <a:solidFill>
                  <a:srgbClr val="F03F36"/>
                </a:solidFill>
                <a:latin typeface="DM Sans Bold"/>
                <a:ea typeface="DM Sans Bold"/>
                <a:cs typeface="DM Sans Bold"/>
                <a:sym typeface="DM Sans Bold"/>
              </a:rPr>
              <a:t> do </a:t>
            </a:r>
            <a:r>
              <a:rPr lang="en-US" sz="1886" b="1" dirty="0" err="1">
                <a:solidFill>
                  <a:srgbClr val="F03F36"/>
                </a:solidFill>
                <a:latin typeface="DM Sans Bold"/>
                <a:ea typeface="DM Sans Bold"/>
                <a:cs typeface="DM Sans Bold"/>
                <a:sym typeface="DM Sans Bold"/>
              </a:rPr>
              <a:t>projektu</a:t>
            </a:r>
            <a:endParaRPr lang="en-US" sz="1886" b="1" dirty="0">
              <a:solidFill>
                <a:srgbClr val="F03F36"/>
              </a:solidFill>
              <a:latin typeface="DM Sans Bold"/>
              <a:ea typeface="DM Sans Bold"/>
              <a:cs typeface="DM Sans Bold"/>
              <a:sym typeface="DM Sans Bold"/>
            </a:endParaRPr>
          </a:p>
          <a:p>
            <a:pPr marL="407343" lvl="1" indent="-203672" algn="l">
              <a:lnSpc>
                <a:spcPts val="2830"/>
              </a:lnSpc>
              <a:buFont typeface="Arial"/>
              <a:buChar char="•"/>
            </a:pPr>
            <a:r>
              <a:rPr lang="en-US" sz="1886" dirty="0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W </a:t>
            </a:r>
            <a:r>
              <a:rPr lang="en-US" sz="1886" dirty="0" err="1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jaki</a:t>
            </a:r>
            <a:r>
              <a:rPr lang="en-US" sz="1886" dirty="0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886" dirty="0" err="1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sposób</a:t>
            </a:r>
            <a:r>
              <a:rPr lang="en-US" sz="1886" dirty="0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886" dirty="0" err="1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realizacja</a:t>
            </a:r>
            <a:r>
              <a:rPr lang="en-US" sz="1886" dirty="0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886" dirty="0" err="1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projektu</a:t>
            </a:r>
            <a:r>
              <a:rPr lang="en-US" sz="1886" dirty="0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886" dirty="0" err="1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wpłynie</a:t>
            </a:r>
            <a:r>
              <a:rPr lang="en-US" sz="1886" dirty="0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886" dirty="0" err="1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na</a:t>
            </a:r>
            <a:r>
              <a:rPr lang="en-US" sz="1886" dirty="0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886" dirty="0" err="1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lepsze</a:t>
            </a:r>
            <a:r>
              <a:rPr lang="en-US" sz="1886" dirty="0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886" dirty="0" err="1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przygotowanie</a:t>
            </a:r>
            <a:r>
              <a:rPr lang="en-US" sz="1886" dirty="0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886" dirty="0" err="1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lokalnej</a:t>
            </a:r>
            <a:r>
              <a:rPr lang="en-US" sz="1886" dirty="0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886" dirty="0" err="1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społeczności</a:t>
            </a:r>
            <a:r>
              <a:rPr lang="en-US" sz="1886" dirty="0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 do </a:t>
            </a:r>
            <a:r>
              <a:rPr lang="en-US" sz="1886" dirty="0" err="1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przyszłych</a:t>
            </a:r>
            <a:r>
              <a:rPr lang="en-US" sz="1886" dirty="0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886" dirty="0" err="1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sytuacji</a:t>
            </a:r>
            <a:r>
              <a:rPr lang="en-US" sz="1886" dirty="0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886" dirty="0" err="1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kryzysowych</a:t>
            </a:r>
            <a:r>
              <a:rPr lang="en-US" sz="1886" dirty="0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?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0314432" y="1819168"/>
            <a:ext cx="3456432" cy="356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07"/>
              </a:lnSpc>
            </a:pPr>
            <a:r>
              <a:rPr lang="en-US" sz="2076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II. SZCZEGÓŁY PROJEKTU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692640" y="2744429"/>
            <a:ext cx="7790688" cy="16079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07343" lvl="1" indent="-203672" algn="l">
              <a:lnSpc>
                <a:spcPts val="3207"/>
              </a:lnSpc>
              <a:buFont typeface="Arial"/>
              <a:buChar char="•"/>
            </a:pPr>
            <a:r>
              <a:rPr lang="en-US" sz="1886" dirty="0" err="1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Opis</a:t>
            </a:r>
            <a:r>
              <a:rPr lang="en-US" sz="1886" dirty="0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886" dirty="0" err="1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promoc</a:t>
            </a:r>
            <a:r>
              <a:rPr lang="pl-PL" sz="1886" dirty="0" err="1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ji</a:t>
            </a:r>
            <a:endParaRPr lang="en-US" sz="1886" dirty="0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407343" lvl="1" indent="-203672" algn="l">
              <a:lnSpc>
                <a:spcPts val="3207"/>
              </a:lnSpc>
              <a:buFont typeface="Arial"/>
              <a:buChar char="•"/>
            </a:pPr>
            <a:r>
              <a:rPr lang="en-US" sz="1886" dirty="0" err="1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Opis</a:t>
            </a:r>
            <a:r>
              <a:rPr lang="en-US" sz="1886" dirty="0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886" dirty="0" err="1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dostępności</a:t>
            </a:r>
            <a:endParaRPr lang="en-US" sz="1886" dirty="0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407343" lvl="1" indent="-203672" algn="l">
              <a:lnSpc>
                <a:spcPts val="3207"/>
              </a:lnSpc>
              <a:buFont typeface="Arial"/>
              <a:buChar char="•"/>
            </a:pPr>
            <a:r>
              <a:rPr lang="en-US" sz="1886" dirty="0" err="1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Budżet</a:t>
            </a:r>
            <a:endParaRPr lang="en-US" sz="1886" dirty="0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407343" lvl="1" indent="-203672" algn="l">
              <a:lnSpc>
                <a:spcPts val="3207"/>
              </a:lnSpc>
              <a:buFont typeface="Arial"/>
              <a:buChar char="•"/>
            </a:pPr>
            <a:r>
              <a:rPr lang="en-US" sz="1886" dirty="0" err="1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Uzasadnienie</a:t>
            </a:r>
            <a:r>
              <a:rPr lang="en-US" sz="1886" dirty="0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886" dirty="0" err="1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wydatków</a:t>
            </a:r>
            <a:r>
              <a:rPr lang="en-US" sz="1886" dirty="0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886" dirty="0" err="1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na</a:t>
            </a:r>
            <a:r>
              <a:rPr lang="en-US" sz="1886" dirty="0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886" dirty="0" err="1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rozwój</a:t>
            </a:r>
            <a:r>
              <a:rPr lang="en-US" sz="1886" dirty="0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886" dirty="0" err="1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instytucjonalny</a:t>
            </a:r>
            <a:r>
              <a:rPr lang="en-US" sz="1886" dirty="0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– </a:t>
            </a:r>
            <a:r>
              <a:rPr lang="en-US" sz="1886" dirty="0" err="1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tylko</a:t>
            </a:r>
            <a:r>
              <a:rPr lang="en-US" sz="1886" dirty="0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 NGO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>
            <a:off x="15240000" y="0"/>
            <a:ext cx="2181225" cy="1285875"/>
          </a:xfrm>
          <a:custGeom>
            <a:avLst/>
            <a:gdLst/>
            <a:ahLst/>
            <a:cxnLst/>
            <a:rect l="l" t="t" r="r" b="b"/>
            <a:pathLst>
              <a:path w="2181225" h="1285875">
                <a:moveTo>
                  <a:pt x="0" y="0"/>
                </a:moveTo>
                <a:lnTo>
                  <a:pt x="2181225" y="0"/>
                </a:lnTo>
                <a:lnTo>
                  <a:pt x="2181225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>
            <a:off x="15668625" y="8143875"/>
            <a:ext cx="2619375" cy="2143125"/>
          </a:xfrm>
          <a:custGeom>
            <a:avLst/>
            <a:gdLst/>
            <a:ahLst/>
            <a:cxnLst/>
            <a:rect l="l" t="t" r="r" b="b"/>
            <a:pathLst>
              <a:path w="2619375" h="2143125">
                <a:moveTo>
                  <a:pt x="0" y="0"/>
                </a:moveTo>
                <a:lnTo>
                  <a:pt x="2619375" y="0"/>
                </a:lnTo>
                <a:lnTo>
                  <a:pt x="2619375" y="2143125"/>
                </a:lnTo>
                <a:lnTo>
                  <a:pt x="0" y="21431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>
            <a:off x="13277850" y="6429375"/>
            <a:ext cx="5010150" cy="3857625"/>
          </a:xfrm>
          <a:custGeom>
            <a:avLst/>
            <a:gdLst/>
            <a:ahLst/>
            <a:cxnLst/>
            <a:rect l="l" t="t" r="r" b="b"/>
            <a:pathLst>
              <a:path w="5010150" h="3857625">
                <a:moveTo>
                  <a:pt x="0" y="0"/>
                </a:moveTo>
                <a:lnTo>
                  <a:pt x="5010150" y="0"/>
                </a:lnTo>
                <a:lnTo>
                  <a:pt x="5010150" y="3857625"/>
                </a:lnTo>
                <a:lnTo>
                  <a:pt x="0" y="38576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Freeform 6"/>
          <p:cNvSpPr/>
          <p:nvPr/>
        </p:nvSpPr>
        <p:spPr>
          <a:xfrm>
            <a:off x="647700" y="857250"/>
            <a:ext cx="1533525" cy="1714500"/>
          </a:xfrm>
          <a:custGeom>
            <a:avLst/>
            <a:gdLst/>
            <a:ahLst/>
            <a:cxnLst/>
            <a:rect l="l" t="t" r="r" b="b"/>
            <a:pathLst>
              <a:path w="1533525" h="1714500">
                <a:moveTo>
                  <a:pt x="0" y="0"/>
                </a:moveTo>
                <a:lnTo>
                  <a:pt x="1533525" y="0"/>
                </a:lnTo>
                <a:lnTo>
                  <a:pt x="1533525" y="1714500"/>
                </a:lnTo>
                <a:lnTo>
                  <a:pt x="0" y="17145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7" name="TextBox 7"/>
          <p:cNvSpPr txBox="1"/>
          <p:nvPr/>
        </p:nvSpPr>
        <p:spPr>
          <a:xfrm>
            <a:off x="2432304" y="995072"/>
            <a:ext cx="3840480" cy="1084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98"/>
              </a:lnSpc>
            </a:pPr>
            <a:r>
              <a:rPr lang="en-US" sz="6427" b="1">
                <a:solidFill>
                  <a:srgbClr val="4E7A46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WAŻNE!</a:t>
            </a:r>
          </a:p>
        </p:txBody>
      </p:sp>
      <p:sp>
        <p:nvSpPr>
          <p:cNvPr id="8" name="Freeform 8"/>
          <p:cNvSpPr/>
          <p:nvPr/>
        </p:nvSpPr>
        <p:spPr>
          <a:xfrm>
            <a:off x="2390775" y="2143125"/>
            <a:ext cx="1533525" cy="428625"/>
          </a:xfrm>
          <a:custGeom>
            <a:avLst/>
            <a:gdLst/>
            <a:ahLst/>
            <a:cxnLst/>
            <a:rect l="l" t="t" r="r" b="b"/>
            <a:pathLst>
              <a:path w="1533525" h="428625">
                <a:moveTo>
                  <a:pt x="0" y="0"/>
                </a:moveTo>
                <a:lnTo>
                  <a:pt x="1533525" y="0"/>
                </a:lnTo>
                <a:lnTo>
                  <a:pt x="153352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9" name="Freeform 9"/>
          <p:cNvSpPr/>
          <p:nvPr/>
        </p:nvSpPr>
        <p:spPr>
          <a:xfrm>
            <a:off x="647700" y="2781300"/>
            <a:ext cx="16116300" cy="6010275"/>
          </a:xfrm>
          <a:custGeom>
            <a:avLst/>
            <a:gdLst/>
            <a:ahLst/>
            <a:cxnLst/>
            <a:rect l="l" t="t" r="r" b="b"/>
            <a:pathLst>
              <a:path w="16116300" h="6010275">
                <a:moveTo>
                  <a:pt x="0" y="0"/>
                </a:moveTo>
                <a:lnTo>
                  <a:pt x="16116300" y="0"/>
                </a:lnTo>
                <a:lnTo>
                  <a:pt x="16116300" y="6010275"/>
                </a:lnTo>
                <a:lnTo>
                  <a:pt x="0" y="601027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0" name="Freeform 10"/>
          <p:cNvSpPr/>
          <p:nvPr/>
        </p:nvSpPr>
        <p:spPr>
          <a:xfrm>
            <a:off x="1524000" y="3638550"/>
            <a:ext cx="657225" cy="438150"/>
          </a:xfrm>
          <a:custGeom>
            <a:avLst/>
            <a:gdLst/>
            <a:ahLst/>
            <a:cxnLst/>
            <a:rect l="l" t="t" r="r" b="b"/>
            <a:pathLst>
              <a:path w="657225" h="438150">
                <a:moveTo>
                  <a:pt x="0" y="0"/>
                </a:moveTo>
                <a:lnTo>
                  <a:pt x="657225" y="0"/>
                </a:lnTo>
                <a:lnTo>
                  <a:pt x="657225" y="438150"/>
                </a:lnTo>
                <a:lnTo>
                  <a:pt x="0" y="43815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1" name="Freeform 11"/>
          <p:cNvSpPr/>
          <p:nvPr/>
        </p:nvSpPr>
        <p:spPr>
          <a:xfrm>
            <a:off x="1524000" y="4495800"/>
            <a:ext cx="657225" cy="438150"/>
          </a:xfrm>
          <a:custGeom>
            <a:avLst/>
            <a:gdLst/>
            <a:ahLst/>
            <a:cxnLst/>
            <a:rect l="l" t="t" r="r" b="b"/>
            <a:pathLst>
              <a:path w="657225" h="438150">
                <a:moveTo>
                  <a:pt x="0" y="0"/>
                </a:moveTo>
                <a:lnTo>
                  <a:pt x="657225" y="0"/>
                </a:lnTo>
                <a:lnTo>
                  <a:pt x="657225" y="438150"/>
                </a:lnTo>
                <a:lnTo>
                  <a:pt x="0" y="43815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2" name="Freeform 12"/>
          <p:cNvSpPr/>
          <p:nvPr/>
        </p:nvSpPr>
        <p:spPr>
          <a:xfrm>
            <a:off x="1524000" y="5353050"/>
            <a:ext cx="657225" cy="647700"/>
          </a:xfrm>
          <a:custGeom>
            <a:avLst/>
            <a:gdLst/>
            <a:ahLst/>
            <a:cxnLst/>
            <a:rect l="l" t="t" r="r" b="b"/>
            <a:pathLst>
              <a:path w="657225" h="647700">
                <a:moveTo>
                  <a:pt x="0" y="0"/>
                </a:moveTo>
                <a:lnTo>
                  <a:pt x="657225" y="0"/>
                </a:lnTo>
                <a:lnTo>
                  <a:pt x="65722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3" name="Freeform 13"/>
          <p:cNvSpPr/>
          <p:nvPr/>
        </p:nvSpPr>
        <p:spPr>
          <a:xfrm>
            <a:off x="1524000" y="6210300"/>
            <a:ext cx="657225" cy="647700"/>
          </a:xfrm>
          <a:custGeom>
            <a:avLst/>
            <a:gdLst/>
            <a:ahLst/>
            <a:cxnLst/>
            <a:rect l="l" t="t" r="r" b="b"/>
            <a:pathLst>
              <a:path w="657225" h="647700">
                <a:moveTo>
                  <a:pt x="0" y="0"/>
                </a:moveTo>
                <a:lnTo>
                  <a:pt x="657225" y="0"/>
                </a:lnTo>
                <a:lnTo>
                  <a:pt x="65722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4" name="Freeform 14"/>
          <p:cNvSpPr/>
          <p:nvPr/>
        </p:nvSpPr>
        <p:spPr>
          <a:xfrm>
            <a:off x="1524000" y="7286625"/>
            <a:ext cx="657225" cy="428625"/>
          </a:xfrm>
          <a:custGeom>
            <a:avLst/>
            <a:gdLst/>
            <a:ahLst/>
            <a:cxnLst/>
            <a:rect l="l" t="t" r="r" b="b"/>
            <a:pathLst>
              <a:path w="657225" h="428625">
                <a:moveTo>
                  <a:pt x="0" y="0"/>
                </a:moveTo>
                <a:lnTo>
                  <a:pt x="657225" y="0"/>
                </a:lnTo>
                <a:lnTo>
                  <a:pt x="65722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5" name="TextBox 15"/>
          <p:cNvSpPr txBox="1"/>
          <p:nvPr/>
        </p:nvSpPr>
        <p:spPr>
          <a:xfrm>
            <a:off x="2432304" y="3444579"/>
            <a:ext cx="12911328" cy="4276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83"/>
              </a:lnSpc>
            </a:pPr>
            <a:r>
              <a:rPr lang="en-US" sz="4171">
                <a:solidFill>
                  <a:srgbClr val="2E2E2E"/>
                </a:solidFill>
                <a:latin typeface="DM Sans"/>
                <a:ea typeface="DM Sans"/>
                <a:cs typeface="DM Sans"/>
                <a:sym typeface="DM Sans"/>
              </a:rPr>
              <a:t>Wykorzystanie narzędzi AI w przygotowaniu wniosku</a:t>
            </a:r>
          </a:p>
          <a:p>
            <a:pPr algn="l">
              <a:lnSpc>
                <a:spcPts val="6883"/>
              </a:lnSpc>
            </a:pPr>
            <a:r>
              <a:rPr lang="en-US" sz="4171">
                <a:solidFill>
                  <a:srgbClr val="2E2E2E"/>
                </a:solidFill>
                <a:latin typeface="DM Sans"/>
                <a:ea typeface="DM Sans"/>
                <a:cs typeface="DM Sans"/>
                <a:sym typeface="DM Sans"/>
              </a:rPr>
              <a:t>Zakupy sprzętu i specjaliści</a:t>
            </a:r>
          </a:p>
          <a:p>
            <a:pPr algn="l">
              <a:lnSpc>
                <a:spcPts val="6883"/>
              </a:lnSpc>
            </a:pPr>
            <a:r>
              <a:rPr lang="en-US" sz="4171">
                <a:solidFill>
                  <a:srgbClr val="2E2E2E"/>
                </a:solidFill>
                <a:latin typeface="DM Sans"/>
                <a:ea typeface="DM Sans"/>
                <a:cs typeface="DM Sans"/>
                <a:sym typeface="DM Sans"/>
              </a:rPr>
              <a:t>Charakter działań a krótki okres realizacji projektu</a:t>
            </a:r>
          </a:p>
          <a:p>
            <a:pPr algn="l">
              <a:lnSpc>
                <a:spcPts val="6883"/>
              </a:lnSpc>
            </a:pPr>
            <a:r>
              <a:rPr lang="en-US" sz="4171">
                <a:solidFill>
                  <a:srgbClr val="2E2E2E"/>
                </a:solidFill>
                <a:latin typeface="DM Sans"/>
                <a:ea typeface="DM Sans"/>
                <a:cs typeface="DM Sans"/>
                <a:sym typeface="DM Sans"/>
              </a:rPr>
              <a:t>Udział w konferencji</a:t>
            </a:r>
          </a:p>
          <a:p>
            <a:pPr algn="l">
              <a:lnSpc>
                <a:spcPts val="6883"/>
              </a:lnSpc>
            </a:pPr>
            <a:r>
              <a:rPr lang="en-US" sz="4171">
                <a:solidFill>
                  <a:srgbClr val="2E2E2E"/>
                </a:solidFill>
                <a:latin typeface="DM Sans"/>
                <a:ea typeface="DM Sans"/>
                <a:cs typeface="DM Sans"/>
                <a:sym typeface="DM Sans"/>
              </a:rPr>
              <a:t>Minimalne liczby osób - pośredni i bezpośredni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0" y="8877671"/>
            <a:ext cx="18288000" cy="1409329"/>
            <a:chOff x="0" y="0"/>
            <a:chExt cx="24384000" cy="1879105"/>
          </a:xfrm>
        </p:grpSpPr>
        <p:grpSp>
          <p:nvGrpSpPr>
            <p:cNvPr id="17" name="Group 17"/>
            <p:cNvGrpSpPr/>
            <p:nvPr/>
          </p:nvGrpSpPr>
          <p:grpSpPr>
            <a:xfrm>
              <a:off x="0" y="0"/>
              <a:ext cx="24384000" cy="1879105"/>
              <a:chOff x="0" y="0"/>
              <a:chExt cx="4644571" cy="357925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4644572" cy="357925"/>
              </a:xfrm>
              <a:custGeom>
                <a:avLst/>
                <a:gdLst/>
                <a:ahLst/>
                <a:cxnLst/>
                <a:rect l="l" t="t" r="r" b="b"/>
                <a:pathLst>
                  <a:path w="4644572" h="357925">
                    <a:moveTo>
                      <a:pt x="0" y="0"/>
                    </a:moveTo>
                    <a:lnTo>
                      <a:pt x="4644572" y="0"/>
                    </a:lnTo>
                    <a:lnTo>
                      <a:pt x="4644572" y="357925"/>
                    </a:lnTo>
                    <a:lnTo>
                      <a:pt x="0" y="35792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-38100"/>
                <a:ext cx="4644571" cy="396025"/>
              </a:xfrm>
              <a:prstGeom prst="rect">
                <a:avLst/>
              </a:prstGeom>
            </p:spPr>
            <p:txBody>
              <a:bodyPr lIns="26670" tIns="26670" rIns="26670" bIns="26670" rtlCol="0" anchor="ctr"/>
              <a:lstStyle/>
              <a:p>
                <a:pPr algn="ctr">
                  <a:lnSpc>
                    <a:spcPts val="1841"/>
                  </a:lnSpc>
                </a:pPr>
                <a:endParaRPr/>
              </a:p>
            </p:txBody>
          </p:sp>
        </p:grpSp>
        <p:sp>
          <p:nvSpPr>
            <p:cNvPr id="20" name="Freeform 20"/>
            <p:cNvSpPr/>
            <p:nvPr/>
          </p:nvSpPr>
          <p:spPr>
            <a:xfrm>
              <a:off x="20923531" y="300021"/>
              <a:ext cx="3058365" cy="1261225"/>
            </a:xfrm>
            <a:custGeom>
              <a:avLst/>
              <a:gdLst/>
              <a:ahLst/>
              <a:cxnLst/>
              <a:rect l="l" t="t" r="r" b="b"/>
              <a:pathLst>
                <a:path w="3058365" h="1261225">
                  <a:moveTo>
                    <a:pt x="0" y="0"/>
                  </a:moveTo>
                  <a:lnTo>
                    <a:pt x="3058365" y="0"/>
                  </a:lnTo>
                  <a:lnTo>
                    <a:pt x="3058365" y="1261226"/>
                  </a:lnTo>
                  <a:lnTo>
                    <a:pt x="0" y="1261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t="-58781" r="-19262" b="-37111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18417218" y="657433"/>
              <a:ext cx="1886383" cy="719384"/>
            </a:xfrm>
            <a:custGeom>
              <a:avLst/>
              <a:gdLst/>
              <a:ahLst/>
              <a:cxnLst/>
              <a:rect l="l" t="t" r="r" b="b"/>
              <a:pathLst>
                <a:path w="1886383" h="719384">
                  <a:moveTo>
                    <a:pt x="0" y="0"/>
                  </a:moveTo>
                  <a:lnTo>
                    <a:pt x="1886384" y="0"/>
                  </a:lnTo>
                  <a:lnTo>
                    <a:pt x="1886384" y="719383"/>
                  </a:lnTo>
                  <a:lnTo>
                    <a:pt x="0" y="7193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t="-23651" r="-371" b="-21928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16211036" y="302416"/>
              <a:ext cx="1586253" cy="1178273"/>
            </a:xfrm>
            <a:custGeom>
              <a:avLst/>
              <a:gdLst/>
              <a:ahLst/>
              <a:cxnLst/>
              <a:rect l="l" t="t" r="r" b="b"/>
              <a:pathLst>
                <a:path w="1586253" h="1178273">
                  <a:moveTo>
                    <a:pt x="0" y="0"/>
                  </a:moveTo>
                  <a:lnTo>
                    <a:pt x="1586253" y="0"/>
                  </a:lnTo>
                  <a:lnTo>
                    <a:pt x="1586253" y="1178273"/>
                  </a:lnTo>
                  <a:lnTo>
                    <a:pt x="0" y="1178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 l="-15306" r="-10048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402104" y="385766"/>
              <a:ext cx="3463427" cy="1143626"/>
            </a:xfrm>
            <a:custGeom>
              <a:avLst/>
              <a:gdLst/>
              <a:ahLst/>
              <a:cxnLst/>
              <a:rect l="l" t="t" r="r" b="b"/>
              <a:pathLst>
                <a:path w="3463427" h="1143626">
                  <a:moveTo>
                    <a:pt x="0" y="0"/>
                  </a:moveTo>
                  <a:lnTo>
                    <a:pt x="3463427" y="0"/>
                  </a:lnTo>
                  <a:lnTo>
                    <a:pt x="3463427" y="1143626"/>
                  </a:lnTo>
                  <a:lnTo>
                    <a:pt x="0" y="1143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4195036" y="354507"/>
              <a:ext cx="1645399" cy="1235206"/>
            </a:xfrm>
            <a:custGeom>
              <a:avLst/>
              <a:gdLst/>
              <a:ahLst/>
              <a:cxnLst/>
              <a:rect l="l" t="t" r="r" b="b"/>
              <a:pathLst>
                <a:path w="1645399" h="1235206">
                  <a:moveTo>
                    <a:pt x="0" y="0"/>
                  </a:moveTo>
                  <a:lnTo>
                    <a:pt x="1645399" y="0"/>
                  </a:lnTo>
                  <a:lnTo>
                    <a:pt x="1645399" y="1235206"/>
                  </a:lnTo>
                  <a:lnTo>
                    <a:pt x="0" y="12352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6169940" y="460996"/>
              <a:ext cx="2140672" cy="1055205"/>
            </a:xfrm>
            <a:custGeom>
              <a:avLst/>
              <a:gdLst/>
              <a:ahLst/>
              <a:cxnLst/>
              <a:rect l="l" t="t" r="r" b="b"/>
              <a:pathLst>
                <a:path w="2140672" h="1055205">
                  <a:moveTo>
                    <a:pt x="0" y="0"/>
                  </a:moveTo>
                  <a:lnTo>
                    <a:pt x="2140673" y="0"/>
                  </a:lnTo>
                  <a:lnTo>
                    <a:pt x="2140673" y="1055205"/>
                  </a:lnTo>
                  <a:lnTo>
                    <a:pt x="0" y="10552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8734908" y="628858"/>
              <a:ext cx="6605002" cy="6909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96"/>
                </a:lnSpc>
              </a:pPr>
              <a:r>
                <a:rPr lang="en-US" sz="931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SFINANSOWANO ZE ŚRODKÓW NARODOWEGO INSTYTUTU WOLNOŚCI - CENTRUM ROZWOJU SPOŁECZEŃSTWA OBYWATELSKIEGO </a:t>
              </a:r>
              <a:r>
                <a:rPr lang="en-US" sz="93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 RAMACH RZĄDOWEGO PROGRAMU WSPARCIA ORGANIZACJI POZARZĄDOWYCH MOC MAŁYCH SPOŁECZNOŚCI</a:t>
              </a: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>
            <a:off x="9572625" y="0"/>
            <a:ext cx="2838450" cy="1504950"/>
          </a:xfrm>
          <a:custGeom>
            <a:avLst/>
            <a:gdLst/>
            <a:ahLst/>
            <a:cxnLst/>
            <a:rect l="l" t="t" r="r" b="b"/>
            <a:pathLst>
              <a:path w="2838450" h="1504950">
                <a:moveTo>
                  <a:pt x="0" y="0"/>
                </a:moveTo>
                <a:lnTo>
                  <a:pt x="2838450" y="0"/>
                </a:lnTo>
                <a:lnTo>
                  <a:pt x="2838450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>
            <a:off x="10229850" y="8353425"/>
            <a:ext cx="2181225" cy="1933575"/>
          </a:xfrm>
          <a:custGeom>
            <a:avLst/>
            <a:gdLst/>
            <a:ahLst/>
            <a:cxnLst/>
            <a:rect l="l" t="t" r="r" b="b"/>
            <a:pathLst>
              <a:path w="2181225" h="1933575">
                <a:moveTo>
                  <a:pt x="0" y="0"/>
                </a:moveTo>
                <a:lnTo>
                  <a:pt x="2181225" y="0"/>
                </a:lnTo>
                <a:lnTo>
                  <a:pt x="2181225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>
            <a:off x="0" y="638175"/>
            <a:ext cx="4791075" cy="1933575"/>
          </a:xfrm>
          <a:custGeom>
            <a:avLst/>
            <a:gdLst/>
            <a:ahLst/>
            <a:cxnLst/>
            <a:rect l="l" t="t" r="r" b="b"/>
            <a:pathLst>
              <a:path w="4791075" h="1933575">
                <a:moveTo>
                  <a:pt x="0" y="0"/>
                </a:moveTo>
                <a:lnTo>
                  <a:pt x="4791075" y="0"/>
                </a:lnTo>
                <a:lnTo>
                  <a:pt x="4791075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Freeform 6"/>
          <p:cNvSpPr/>
          <p:nvPr/>
        </p:nvSpPr>
        <p:spPr>
          <a:xfrm>
            <a:off x="0" y="9210675"/>
            <a:ext cx="7839075" cy="1076325"/>
          </a:xfrm>
          <a:custGeom>
            <a:avLst/>
            <a:gdLst/>
            <a:ahLst/>
            <a:cxnLst/>
            <a:rect l="l" t="t" r="r" b="b"/>
            <a:pathLst>
              <a:path w="7839075" h="1076325">
                <a:moveTo>
                  <a:pt x="0" y="0"/>
                </a:moveTo>
                <a:lnTo>
                  <a:pt x="7839075" y="0"/>
                </a:lnTo>
                <a:lnTo>
                  <a:pt x="7839075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7" name="Freeform 7"/>
          <p:cNvSpPr/>
          <p:nvPr/>
        </p:nvSpPr>
        <p:spPr>
          <a:xfrm>
            <a:off x="5000625" y="428625"/>
            <a:ext cx="666750" cy="647700"/>
          </a:xfrm>
          <a:custGeom>
            <a:avLst/>
            <a:gdLst/>
            <a:ahLst/>
            <a:cxnLst/>
            <a:rect l="l" t="t" r="r" b="b"/>
            <a:pathLst>
              <a:path w="666750" h="647700">
                <a:moveTo>
                  <a:pt x="0" y="0"/>
                </a:moveTo>
                <a:lnTo>
                  <a:pt x="666750" y="0"/>
                </a:lnTo>
                <a:lnTo>
                  <a:pt x="666750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8" name="Freeform 8"/>
          <p:cNvSpPr/>
          <p:nvPr/>
        </p:nvSpPr>
        <p:spPr>
          <a:xfrm>
            <a:off x="647700" y="4714875"/>
            <a:ext cx="1971675" cy="1714500"/>
          </a:xfrm>
          <a:custGeom>
            <a:avLst/>
            <a:gdLst/>
            <a:ahLst/>
            <a:cxnLst/>
            <a:rect l="l" t="t" r="r" b="b"/>
            <a:pathLst>
              <a:path w="1971675" h="1714500">
                <a:moveTo>
                  <a:pt x="0" y="0"/>
                </a:moveTo>
                <a:lnTo>
                  <a:pt x="1971675" y="0"/>
                </a:lnTo>
                <a:lnTo>
                  <a:pt x="1971675" y="1714500"/>
                </a:lnTo>
                <a:lnTo>
                  <a:pt x="0" y="17145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9" name="Freeform 9"/>
          <p:cNvSpPr/>
          <p:nvPr/>
        </p:nvSpPr>
        <p:spPr>
          <a:xfrm>
            <a:off x="1085850" y="4924425"/>
            <a:ext cx="1314450" cy="1295400"/>
          </a:xfrm>
          <a:custGeom>
            <a:avLst/>
            <a:gdLst/>
            <a:ahLst/>
            <a:cxnLst/>
            <a:rect l="l" t="t" r="r" b="b"/>
            <a:pathLst>
              <a:path w="1314450" h="1295400">
                <a:moveTo>
                  <a:pt x="0" y="0"/>
                </a:moveTo>
                <a:lnTo>
                  <a:pt x="1314450" y="0"/>
                </a:lnTo>
                <a:lnTo>
                  <a:pt x="1314450" y="1295400"/>
                </a:lnTo>
                <a:lnTo>
                  <a:pt x="0" y="12954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0" name="Freeform 10"/>
          <p:cNvSpPr/>
          <p:nvPr/>
        </p:nvSpPr>
        <p:spPr>
          <a:xfrm>
            <a:off x="2390775" y="4714875"/>
            <a:ext cx="447675" cy="2571750"/>
          </a:xfrm>
          <a:custGeom>
            <a:avLst/>
            <a:gdLst/>
            <a:ahLst/>
            <a:cxnLst/>
            <a:rect l="l" t="t" r="r" b="b"/>
            <a:pathLst>
              <a:path w="447675" h="2571750">
                <a:moveTo>
                  <a:pt x="0" y="0"/>
                </a:moveTo>
                <a:lnTo>
                  <a:pt x="447675" y="0"/>
                </a:lnTo>
                <a:lnTo>
                  <a:pt x="447675" y="2571750"/>
                </a:lnTo>
                <a:lnTo>
                  <a:pt x="0" y="257175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1" name="Freeform 11"/>
          <p:cNvSpPr/>
          <p:nvPr/>
        </p:nvSpPr>
        <p:spPr>
          <a:xfrm>
            <a:off x="9791700" y="0"/>
            <a:ext cx="8496300" cy="10287000"/>
          </a:xfrm>
          <a:custGeom>
            <a:avLst/>
            <a:gdLst/>
            <a:ahLst/>
            <a:cxnLst/>
            <a:rect l="l" t="t" r="r" b="b"/>
            <a:pathLst>
              <a:path w="8496300" h="10287000">
                <a:moveTo>
                  <a:pt x="0" y="0"/>
                </a:moveTo>
                <a:lnTo>
                  <a:pt x="8496300" y="0"/>
                </a:lnTo>
                <a:lnTo>
                  <a:pt x="84963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2" name="TextBox 12"/>
          <p:cNvSpPr txBox="1"/>
          <p:nvPr/>
        </p:nvSpPr>
        <p:spPr>
          <a:xfrm>
            <a:off x="1188720" y="2297775"/>
            <a:ext cx="7424928" cy="9228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34"/>
              </a:lnSpc>
            </a:pPr>
            <a:r>
              <a:rPr lang="en-US" sz="2667">
                <a:solidFill>
                  <a:srgbClr val="305020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Jeśli mamy zadać jedno pytanie o projekt to najlepiej zapytać...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980944" y="4829888"/>
            <a:ext cx="5998464" cy="2841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00"/>
              </a:lnSpc>
            </a:pPr>
            <a:r>
              <a:rPr lang="en-US" sz="2814" b="1">
                <a:solidFill>
                  <a:srgbClr val="305020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Czy po zakończeniu projektu lokalna społeczność będzie potrafiła lepiej współpracować </a:t>
            </a:r>
          </a:p>
          <a:p>
            <a:pPr algn="l">
              <a:lnSpc>
                <a:spcPts val="3800"/>
              </a:lnSpc>
            </a:pPr>
            <a:r>
              <a:rPr lang="en-US" sz="2814" b="1">
                <a:solidFill>
                  <a:srgbClr val="305020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i skuteczniej poradzić sobie</a:t>
            </a:r>
          </a:p>
          <a:p>
            <a:pPr algn="l">
              <a:lnSpc>
                <a:spcPts val="3800"/>
              </a:lnSpc>
            </a:pPr>
            <a:r>
              <a:rPr lang="en-US" sz="2814" b="1">
                <a:solidFill>
                  <a:srgbClr val="305020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w sytuacji kryzysowej niż przed projektem?</a:t>
            </a:r>
          </a:p>
        </p:txBody>
      </p:sp>
      <p:sp>
        <p:nvSpPr>
          <p:cNvPr id="14" name="Freeform 14"/>
          <p:cNvSpPr/>
          <p:nvPr/>
        </p:nvSpPr>
        <p:spPr>
          <a:xfrm>
            <a:off x="11634481" y="1872092"/>
            <a:ext cx="5991792" cy="5991792"/>
          </a:xfrm>
          <a:custGeom>
            <a:avLst/>
            <a:gdLst/>
            <a:ahLst/>
            <a:cxnLst/>
            <a:rect l="l" t="t" r="r" b="b"/>
            <a:pathLst>
              <a:path w="5991792" h="5991792">
                <a:moveTo>
                  <a:pt x="0" y="0"/>
                </a:moveTo>
                <a:lnTo>
                  <a:pt x="5991792" y="0"/>
                </a:lnTo>
                <a:lnTo>
                  <a:pt x="5991792" y="5991792"/>
                </a:lnTo>
                <a:lnTo>
                  <a:pt x="0" y="599179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16666" r="-16666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5" name="Group 15"/>
          <p:cNvGrpSpPr/>
          <p:nvPr/>
        </p:nvGrpSpPr>
        <p:grpSpPr>
          <a:xfrm>
            <a:off x="0" y="8877671"/>
            <a:ext cx="18288000" cy="1409329"/>
            <a:chOff x="0" y="0"/>
            <a:chExt cx="24384000" cy="1879105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24384000" cy="1879105"/>
              <a:chOff x="0" y="0"/>
              <a:chExt cx="4644571" cy="357925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4644572" cy="357925"/>
              </a:xfrm>
              <a:custGeom>
                <a:avLst/>
                <a:gdLst/>
                <a:ahLst/>
                <a:cxnLst/>
                <a:rect l="l" t="t" r="r" b="b"/>
                <a:pathLst>
                  <a:path w="4644572" h="357925">
                    <a:moveTo>
                      <a:pt x="0" y="0"/>
                    </a:moveTo>
                    <a:lnTo>
                      <a:pt x="4644572" y="0"/>
                    </a:lnTo>
                    <a:lnTo>
                      <a:pt x="4644572" y="357925"/>
                    </a:lnTo>
                    <a:lnTo>
                      <a:pt x="0" y="35792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38100"/>
                <a:ext cx="4644571" cy="396025"/>
              </a:xfrm>
              <a:prstGeom prst="rect">
                <a:avLst/>
              </a:prstGeom>
            </p:spPr>
            <p:txBody>
              <a:bodyPr lIns="26670" tIns="26670" rIns="26670" bIns="26670" rtlCol="0" anchor="ctr"/>
              <a:lstStyle/>
              <a:p>
                <a:pPr algn="ctr">
                  <a:lnSpc>
                    <a:spcPts val="1841"/>
                  </a:lnSpc>
                </a:pPr>
                <a:endParaRPr/>
              </a:p>
            </p:txBody>
          </p:sp>
        </p:grpSp>
        <p:sp>
          <p:nvSpPr>
            <p:cNvPr id="19" name="Freeform 19"/>
            <p:cNvSpPr/>
            <p:nvPr/>
          </p:nvSpPr>
          <p:spPr>
            <a:xfrm>
              <a:off x="20923531" y="300021"/>
              <a:ext cx="3058365" cy="1261225"/>
            </a:xfrm>
            <a:custGeom>
              <a:avLst/>
              <a:gdLst/>
              <a:ahLst/>
              <a:cxnLst/>
              <a:rect l="l" t="t" r="r" b="b"/>
              <a:pathLst>
                <a:path w="3058365" h="1261225">
                  <a:moveTo>
                    <a:pt x="0" y="0"/>
                  </a:moveTo>
                  <a:lnTo>
                    <a:pt x="3058365" y="0"/>
                  </a:lnTo>
                  <a:lnTo>
                    <a:pt x="3058365" y="1261226"/>
                  </a:lnTo>
                  <a:lnTo>
                    <a:pt x="0" y="1261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t="-58781" r="-19262" b="-37111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18417218" y="657433"/>
              <a:ext cx="1886383" cy="719384"/>
            </a:xfrm>
            <a:custGeom>
              <a:avLst/>
              <a:gdLst/>
              <a:ahLst/>
              <a:cxnLst/>
              <a:rect l="l" t="t" r="r" b="b"/>
              <a:pathLst>
                <a:path w="1886383" h="719384">
                  <a:moveTo>
                    <a:pt x="0" y="0"/>
                  </a:moveTo>
                  <a:lnTo>
                    <a:pt x="1886384" y="0"/>
                  </a:lnTo>
                  <a:lnTo>
                    <a:pt x="1886384" y="719383"/>
                  </a:lnTo>
                  <a:lnTo>
                    <a:pt x="0" y="7193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t="-23651" r="-371" b="-21928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16211036" y="302416"/>
              <a:ext cx="1586253" cy="1178273"/>
            </a:xfrm>
            <a:custGeom>
              <a:avLst/>
              <a:gdLst/>
              <a:ahLst/>
              <a:cxnLst/>
              <a:rect l="l" t="t" r="r" b="b"/>
              <a:pathLst>
                <a:path w="1586253" h="1178273">
                  <a:moveTo>
                    <a:pt x="0" y="0"/>
                  </a:moveTo>
                  <a:lnTo>
                    <a:pt x="1586253" y="0"/>
                  </a:lnTo>
                  <a:lnTo>
                    <a:pt x="1586253" y="1178273"/>
                  </a:lnTo>
                  <a:lnTo>
                    <a:pt x="0" y="1178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-15306" r="-10048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402104" y="385766"/>
              <a:ext cx="3463427" cy="1143626"/>
            </a:xfrm>
            <a:custGeom>
              <a:avLst/>
              <a:gdLst/>
              <a:ahLst/>
              <a:cxnLst/>
              <a:rect l="l" t="t" r="r" b="b"/>
              <a:pathLst>
                <a:path w="3463427" h="1143626">
                  <a:moveTo>
                    <a:pt x="0" y="0"/>
                  </a:moveTo>
                  <a:lnTo>
                    <a:pt x="3463427" y="0"/>
                  </a:lnTo>
                  <a:lnTo>
                    <a:pt x="3463427" y="1143626"/>
                  </a:lnTo>
                  <a:lnTo>
                    <a:pt x="0" y="1143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4195036" y="354507"/>
              <a:ext cx="1645399" cy="1235206"/>
            </a:xfrm>
            <a:custGeom>
              <a:avLst/>
              <a:gdLst/>
              <a:ahLst/>
              <a:cxnLst/>
              <a:rect l="l" t="t" r="r" b="b"/>
              <a:pathLst>
                <a:path w="1645399" h="1235206">
                  <a:moveTo>
                    <a:pt x="0" y="0"/>
                  </a:moveTo>
                  <a:lnTo>
                    <a:pt x="1645399" y="0"/>
                  </a:lnTo>
                  <a:lnTo>
                    <a:pt x="1645399" y="1235206"/>
                  </a:lnTo>
                  <a:lnTo>
                    <a:pt x="0" y="12352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6169940" y="460996"/>
              <a:ext cx="2140672" cy="1055205"/>
            </a:xfrm>
            <a:custGeom>
              <a:avLst/>
              <a:gdLst/>
              <a:ahLst/>
              <a:cxnLst/>
              <a:rect l="l" t="t" r="r" b="b"/>
              <a:pathLst>
                <a:path w="2140672" h="1055205">
                  <a:moveTo>
                    <a:pt x="0" y="0"/>
                  </a:moveTo>
                  <a:lnTo>
                    <a:pt x="2140673" y="0"/>
                  </a:lnTo>
                  <a:lnTo>
                    <a:pt x="2140673" y="1055205"/>
                  </a:lnTo>
                  <a:lnTo>
                    <a:pt x="0" y="10552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8734908" y="628858"/>
              <a:ext cx="6605002" cy="6909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96"/>
                </a:lnSpc>
              </a:pPr>
              <a:r>
                <a:rPr lang="en-US" sz="931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SFINANSOWANO ZE ŚRODKÓW NARODOWEGO INSTYTUTU WOLNOŚCI - CENTRUM ROZWOJU SPOŁECZEŃSTWA OBYWATELSKIEGO </a:t>
              </a:r>
              <a:r>
                <a:rPr lang="en-US" sz="93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 RAMACH RZĄDOWEGO PROGRAMU WSPARCIA ORGANIZACJI POZARZĄDOWYCH MOC MAŁYCH SPOŁECZNOŚCI</a:t>
              </a: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/>
          <p:cNvGrpSpPr/>
          <p:nvPr/>
        </p:nvGrpSpPr>
        <p:grpSpPr>
          <a:xfrm>
            <a:off x="0" y="8877671"/>
            <a:ext cx="18288000" cy="1409329"/>
            <a:chOff x="0" y="0"/>
            <a:chExt cx="24384000" cy="1879105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24384000" cy="1879105"/>
              <a:chOff x="0" y="0"/>
              <a:chExt cx="4644571" cy="357925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644572" cy="357925"/>
              </a:xfrm>
              <a:custGeom>
                <a:avLst/>
                <a:gdLst/>
                <a:ahLst/>
                <a:cxnLst/>
                <a:rect l="l" t="t" r="r" b="b"/>
                <a:pathLst>
                  <a:path w="4644572" h="357925">
                    <a:moveTo>
                      <a:pt x="0" y="0"/>
                    </a:moveTo>
                    <a:lnTo>
                      <a:pt x="4644572" y="0"/>
                    </a:lnTo>
                    <a:lnTo>
                      <a:pt x="4644572" y="357925"/>
                    </a:lnTo>
                    <a:lnTo>
                      <a:pt x="0" y="35792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0" y="-38100"/>
                <a:ext cx="4644571" cy="396025"/>
              </a:xfrm>
              <a:prstGeom prst="rect">
                <a:avLst/>
              </a:prstGeom>
            </p:spPr>
            <p:txBody>
              <a:bodyPr lIns="26670" tIns="26670" rIns="26670" bIns="26670" rtlCol="0" anchor="ctr"/>
              <a:lstStyle/>
              <a:p>
                <a:pPr algn="ctr">
                  <a:lnSpc>
                    <a:spcPts val="1841"/>
                  </a:lnSpc>
                </a:pPr>
                <a:endParaRPr/>
              </a:p>
            </p:txBody>
          </p:sp>
        </p:grpSp>
        <p:sp>
          <p:nvSpPr>
            <p:cNvPr id="7" name="Freeform 7"/>
            <p:cNvSpPr/>
            <p:nvPr/>
          </p:nvSpPr>
          <p:spPr>
            <a:xfrm>
              <a:off x="20923531" y="300021"/>
              <a:ext cx="3058365" cy="1261225"/>
            </a:xfrm>
            <a:custGeom>
              <a:avLst/>
              <a:gdLst/>
              <a:ahLst/>
              <a:cxnLst/>
              <a:rect l="l" t="t" r="r" b="b"/>
              <a:pathLst>
                <a:path w="3058365" h="1261225">
                  <a:moveTo>
                    <a:pt x="0" y="0"/>
                  </a:moveTo>
                  <a:lnTo>
                    <a:pt x="3058365" y="0"/>
                  </a:lnTo>
                  <a:lnTo>
                    <a:pt x="3058365" y="1261226"/>
                  </a:lnTo>
                  <a:lnTo>
                    <a:pt x="0" y="1261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58781" r="-19262" b="-37111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Freeform 8"/>
            <p:cNvSpPr/>
            <p:nvPr/>
          </p:nvSpPr>
          <p:spPr>
            <a:xfrm>
              <a:off x="18417218" y="657433"/>
              <a:ext cx="1886383" cy="719384"/>
            </a:xfrm>
            <a:custGeom>
              <a:avLst/>
              <a:gdLst/>
              <a:ahLst/>
              <a:cxnLst/>
              <a:rect l="l" t="t" r="r" b="b"/>
              <a:pathLst>
                <a:path w="1886383" h="719384">
                  <a:moveTo>
                    <a:pt x="0" y="0"/>
                  </a:moveTo>
                  <a:lnTo>
                    <a:pt x="1886384" y="0"/>
                  </a:lnTo>
                  <a:lnTo>
                    <a:pt x="1886384" y="719383"/>
                  </a:lnTo>
                  <a:lnTo>
                    <a:pt x="0" y="7193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23651" r="-371" b="-21928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9" name="Freeform 9"/>
            <p:cNvSpPr/>
            <p:nvPr/>
          </p:nvSpPr>
          <p:spPr>
            <a:xfrm>
              <a:off x="16211036" y="302416"/>
              <a:ext cx="1586253" cy="1178273"/>
            </a:xfrm>
            <a:custGeom>
              <a:avLst/>
              <a:gdLst/>
              <a:ahLst/>
              <a:cxnLst/>
              <a:rect l="l" t="t" r="r" b="b"/>
              <a:pathLst>
                <a:path w="1586253" h="1178273">
                  <a:moveTo>
                    <a:pt x="0" y="0"/>
                  </a:moveTo>
                  <a:lnTo>
                    <a:pt x="1586253" y="0"/>
                  </a:lnTo>
                  <a:lnTo>
                    <a:pt x="1586253" y="1178273"/>
                  </a:lnTo>
                  <a:lnTo>
                    <a:pt x="0" y="1178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5306" r="-10048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402104" y="385766"/>
              <a:ext cx="3463427" cy="1143626"/>
            </a:xfrm>
            <a:custGeom>
              <a:avLst/>
              <a:gdLst/>
              <a:ahLst/>
              <a:cxnLst/>
              <a:rect l="l" t="t" r="r" b="b"/>
              <a:pathLst>
                <a:path w="3463427" h="1143626">
                  <a:moveTo>
                    <a:pt x="0" y="0"/>
                  </a:moveTo>
                  <a:lnTo>
                    <a:pt x="3463427" y="0"/>
                  </a:lnTo>
                  <a:lnTo>
                    <a:pt x="3463427" y="1143626"/>
                  </a:lnTo>
                  <a:lnTo>
                    <a:pt x="0" y="11436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4195036" y="354507"/>
              <a:ext cx="1645399" cy="1235206"/>
            </a:xfrm>
            <a:custGeom>
              <a:avLst/>
              <a:gdLst/>
              <a:ahLst/>
              <a:cxnLst/>
              <a:rect l="l" t="t" r="r" b="b"/>
              <a:pathLst>
                <a:path w="1645399" h="1235206">
                  <a:moveTo>
                    <a:pt x="0" y="0"/>
                  </a:moveTo>
                  <a:lnTo>
                    <a:pt x="1645399" y="0"/>
                  </a:lnTo>
                  <a:lnTo>
                    <a:pt x="1645399" y="1235206"/>
                  </a:lnTo>
                  <a:lnTo>
                    <a:pt x="0" y="12352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6169940" y="460996"/>
              <a:ext cx="2140672" cy="1055205"/>
            </a:xfrm>
            <a:custGeom>
              <a:avLst/>
              <a:gdLst/>
              <a:ahLst/>
              <a:cxnLst/>
              <a:rect l="l" t="t" r="r" b="b"/>
              <a:pathLst>
                <a:path w="2140672" h="1055205">
                  <a:moveTo>
                    <a:pt x="0" y="0"/>
                  </a:moveTo>
                  <a:lnTo>
                    <a:pt x="2140673" y="0"/>
                  </a:lnTo>
                  <a:lnTo>
                    <a:pt x="2140673" y="1055205"/>
                  </a:lnTo>
                  <a:lnTo>
                    <a:pt x="0" y="10552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734908" y="628858"/>
              <a:ext cx="6605002" cy="6909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96"/>
                </a:lnSpc>
              </a:pPr>
              <a:r>
                <a:rPr lang="en-US" sz="931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SFINANSOWANO ZE ŚRODKÓW NARODOWEGO INSTYTUTU WOLNOŚCI - CENTRUM ROZWOJU SPOŁECZEŃSTWA OBYWATELSKIEGO </a:t>
              </a:r>
              <a:r>
                <a:rPr lang="en-US" sz="93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 RAMACH RZĄDOWEGO PROGRAMU WSPARCIA ORGANIZACJI POZARZĄDOWYCH MOC MAŁYCH SPOŁECZNOŚCI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e8b3db8-5600-474f-9d74-5d1b3ef56824">
      <Terms xmlns="http://schemas.microsoft.com/office/infopath/2007/PartnerControls"/>
    </lcf76f155ced4ddcb4097134ff3c332f>
    <TaxCatchAll xmlns="3ccf2c9f-dee9-418c-a408-2f91511a45de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04243E6CBF33744BFBC080137DE9C0C" ma:contentTypeVersion="11" ma:contentTypeDescription="Utwórz nowy dokument." ma:contentTypeScope="" ma:versionID="56bce11a91efb84a6b1b846ac64dbfe0">
  <xsd:schema xmlns:xsd="http://www.w3.org/2001/XMLSchema" xmlns:xs="http://www.w3.org/2001/XMLSchema" xmlns:p="http://schemas.microsoft.com/office/2006/metadata/properties" xmlns:ns2="0e8b3db8-5600-474f-9d74-5d1b3ef56824" xmlns:ns3="3ccf2c9f-dee9-418c-a408-2f91511a45de" targetNamespace="http://schemas.microsoft.com/office/2006/metadata/properties" ma:root="true" ma:fieldsID="74db2c13394bdc930deaf4fe75f9f6f5" ns2:_="" ns3:_="">
    <xsd:import namespace="0e8b3db8-5600-474f-9d74-5d1b3ef56824"/>
    <xsd:import namespace="3ccf2c9f-dee9-418c-a408-2f91511a45d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8b3db8-5600-474f-9d74-5d1b3ef568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Tagi obrazów" ma:readOnly="false" ma:fieldId="{5cf76f15-5ced-4ddc-b409-7134ff3c332f}" ma:taxonomyMulti="true" ma:sspId="330edccd-b0b1-40c2-9d31-e69d08b7ea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cf2c9f-dee9-418c-a408-2f91511a45d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5e615497-b765-4c0c-8bf3-f3f7e4b0dcf7}" ma:internalName="TaxCatchAll" ma:showField="CatchAllData" ma:web="3ccf2c9f-dee9-418c-a408-2f91511a45d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634C72B-6216-4569-A910-A8516511D32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CC781DB-AE02-4CD1-B7F0-1F3D13C09A74}">
  <ds:schemaRefs>
    <ds:schemaRef ds:uri="http://schemas.microsoft.com/office/2006/metadata/properties"/>
    <ds:schemaRef ds:uri="http://schemas.microsoft.com/office/infopath/2007/PartnerControls"/>
    <ds:schemaRef ds:uri="0e8b3db8-5600-474f-9d74-5d1b3ef56824"/>
    <ds:schemaRef ds:uri="3ccf2c9f-dee9-418c-a408-2f91511a45de"/>
  </ds:schemaRefs>
</ds:datastoreItem>
</file>

<file path=customXml/itemProps3.xml><?xml version="1.0" encoding="utf-8"?>
<ds:datastoreItem xmlns:ds="http://schemas.openxmlformats.org/officeDocument/2006/customXml" ds:itemID="{BB0E3AC9-9E95-45F6-A222-963A8B354AB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e8b3db8-5600-474f-9d74-5d1b3ef56824"/>
    <ds:schemaRef ds:uri="3ccf2c9f-dee9-418c-a408-2f91511a45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2266</Words>
  <Application>Microsoft Office PowerPoint</Application>
  <PresentationFormat>Niestandardowy</PresentationFormat>
  <Paragraphs>284</Paragraphs>
  <Slides>26</Slides>
  <Notes>20</Notes>
  <HiddenSlides>0</HiddenSlides>
  <MMClips>0</MMClips>
  <ScaleCrop>false</ScaleCrop>
  <HeadingPairs>
    <vt:vector size="6" baseType="variant">
      <vt:variant>
        <vt:lpstr>Używane czcionki</vt:lpstr>
      </vt:variant>
      <vt:variant>
        <vt:i4>35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26</vt:i4>
      </vt:variant>
    </vt:vector>
  </HeadingPairs>
  <TitlesOfParts>
    <vt:vector size="62" baseType="lpstr">
      <vt:lpstr>HK Grotesk Semi-Bold</vt:lpstr>
      <vt:lpstr>Bricolage Grotesque</vt:lpstr>
      <vt:lpstr>Clear Sans</vt:lpstr>
      <vt:lpstr>HK Grotesk Bold</vt:lpstr>
      <vt:lpstr>Montaser Arabic Bold</vt:lpstr>
      <vt:lpstr>HK Grotesk Medium Italics</vt:lpstr>
      <vt:lpstr>Calibri</vt:lpstr>
      <vt:lpstr>Inter</vt:lpstr>
      <vt:lpstr>Bricolage Grotesque Bold</vt:lpstr>
      <vt:lpstr>Nourd</vt:lpstr>
      <vt:lpstr>Inter Bold</vt:lpstr>
      <vt:lpstr>HK Grotesk Medium</vt:lpstr>
      <vt:lpstr>Calibri (MS)</vt:lpstr>
      <vt:lpstr>Poppins Bold</vt:lpstr>
      <vt:lpstr>Barlow Medium</vt:lpstr>
      <vt:lpstr>Canva Sans</vt:lpstr>
      <vt:lpstr>Fira Sans</vt:lpstr>
      <vt:lpstr>Montaser Arabic</vt:lpstr>
      <vt:lpstr>Poppins</vt:lpstr>
      <vt:lpstr>Nourd Semi-Bold</vt:lpstr>
      <vt:lpstr>Montserrat Semi-Bold</vt:lpstr>
      <vt:lpstr>Canva Sans Bold</vt:lpstr>
      <vt:lpstr>Barlow Bold</vt:lpstr>
      <vt:lpstr>Montserrat Bold</vt:lpstr>
      <vt:lpstr>DM Sans Bold</vt:lpstr>
      <vt:lpstr>Arial Bold</vt:lpstr>
      <vt:lpstr>Canva Sans Medium</vt:lpstr>
      <vt:lpstr>Montserrat Medium</vt:lpstr>
      <vt:lpstr>Arial</vt:lpstr>
      <vt:lpstr>Nunito Bold Bold</vt:lpstr>
      <vt:lpstr>DM Sans</vt:lpstr>
      <vt:lpstr>HK Grotesk</vt:lpstr>
      <vt:lpstr>DM Sans Italics</vt:lpstr>
      <vt:lpstr>Montserrat Ultra-Bold</vt:lpstr>
      <vt:lpstr>Clear Sans Medium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DFO.pptx</dc:title>
  <cp:lastModifiedBy>Michał Szkrawan</cp:lastModifiedBy>
  <cp:revision>3</cp:revision>
  <dcterms:created xsi:type="dcterms:W3CDTF">2006-08-16T00:00:00Z</dcterms:created>
  <dcterms:modified xsi:type="dcterms:W3CDTF">2026-09-14T07:27:34Z</dcterms:modified>
  <dc:identifier>DAHUuF1EOAk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0x010100804243E6CBF33744BFBC080137DE9C0C</vt:lpwstr>
  </property>
  <property fmtid="{D5CDD505-2E9C-101B-9397-08002B2CF9AE}" pid="3" name="MediaServiceImageTags">
    <vt:lpwstr/>
  </property>
</Properties>
</file>